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78" r:id="rId3"/>
    <p:sldId id="284" r:id="rId4"/>
    <p:sldId id="292" r:id="rId5"/>
    <p:sldId id="274" r:id="rId6"/>
    <p:sldId id="293" r:id="rId7"/>
    <p:sldId id="280" r:id="rId8"/>
    <p:sldId id="294" r:id="rId9"/>
    <p:sldId id="281" r:id="rId10"/>
    <p:sldId id="295" r:id="rId11"/>
    <p:sldId id="282" r:id="rId12"/>
    <p:sldId id="279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5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9CD"/>
    <a:srgbClr val="DD0031"/>
    <a:srgbClr val="E30514"/>
    <a:srgbClr val="342E2B"/>
    <a:srgbClr val="FFFFFF"/>
    <a:srgbClr val="000000"/>
    <a:srgbClr val="898989"/>
    <a:srgbClr val="E2DED8"/>
    <a:srgbClr val="E2D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78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188" y="44"/>
      </p:cViewPr>
      <p:guideLst>
        <p:guide orient="horz" pos="2765"/>
        <p:guide pos="2880"/>
        <p:guide orient="horz" pos="20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F09A-7643-8E49-A419-6A6F781113D1}" type="datetimeFigureOut"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AA621-1AE1-2541-A18B-F139E38977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8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DD6CA-19FA-6A46-BBB5-71E9697CFD07}" type="datetimeFigureOut"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3EF1-9BE1-3F46-AC92-B087BE00A5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21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7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1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4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28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189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8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WORK/%202016/Pentagram/Q%20PowerPoint/images/NHS300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WORK/%202016/Pentagram/Q%20PowerPoint/images/THF300.png" TargetMode="Externa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wide2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576000"/>
            <a:ext cx="7398468" cy="1415772"/>
          </a:xfrm>
        </p:spPr>
        <p:txBody>
          <a:bodyPr anchor="b" anchorCtr="0"/>
          <a:lstStyle>
            <a:lvl1pPr>
              <a:defRPr sz="4600"/>
            </a:lvl1pPr>
          </a:lstStyle>
          <a:p>
            <a:r>
              <a:rPr lang="en-GB"/>
              <a:t>Title of Presentation</a:t>
            </a:r>
            <a:br>
              <a:rPr lang="en-GB"/>
            </a:br>
            <a:r>
              <a:rPr lang="en-GB"/>
              <a:t>Title line 2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2059545"/>
            <a:ext cx="7398468" cy="39790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Presenter’s name or subheading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473666"/>
            <a:ext cx="7398043" cy="406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b="0" i="0">
                <a:solidFill>
                  <a:srgbClr val="55555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XX Month Year</a:t>
            </a:r>
            <a:endParaRPr lang="en-US"/>
          </a:p>
        </p:txBody>
      </p:sp>
      <p:pic>
        <p:nvPicPr>
          <p:cNvPr id="3" name="Picture 2" descr="Qlogo6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98855"/>
            <a:ext cx="1213058" cy="971459"/>
          </a:xfrm>
          <a:prstGeom prst="rect">
            <a:avLst/>
          </a:prstGeom>
        </p:spPr>
      </p:pic>
      <p:pic>
        <p:nvPicPr>
          <p:cNvPr id="4" name="Picture 3" descr="Qtext60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16" y="4251960"/>
            <a:ext cx="2069592" cy="4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in touch"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568450"/>
            <a:ext cx="7991620" cy="3237549"/>
          </a:xfrm>
        </p:spPr>
        <p:txBody>
          <a:bodyPr/>
          <a:lstStyle>
            <a:lvl1pPr marL="288000" indent="-288000">
              <a:spcBef>
                <a:spcPts val="800"/>
              </a:spcBef>
              <a:spcAft>
                <a:spcPts val="0"/>
              </a:spcAft>
              <a:buSzPct val="120000"/>
              <a:buFont typeface="Arial"/>
              <a:buChar char="•"/>
              <a:defRPr sz="2000"/>
            </a:lvl1pPr>
            <a:lvl2pPr marL="0" indent="0">
              <a:spcBef>
                <a:spcPts val="800"/>
              </a:spcBef>
              <a:spcAft>
                <a:spcPts val="0"/>
              </a:spcAft>
              <a:buFont typeface="+mj-lt"/>
              <a:buNone/>
              <a:defRPr sz="2000" b="1">
                <a:solidFill>
                  <a:srgbClr val="1C1C1C"/>
                </a:solidFill>
              </a:defRPr>
            </a:lvl2pPr>
            <a:lvl3pPr marL="0" indent="0">
              <a:spcBef>
                <a:spcPts val="800"/>
              </a:spcBef>
              <a:spcAft>
                <a:spcPts val="0"/>
              </a:spcAft>
              <a:buSzPct val="100000"/>
              <a:buFont typeface="+mj-lt"/>
              <a:buNone/>
              <a:defRPr sz="2000"/>
            </a:lvl3pPr>
            <a:lvl4pPr marL="0" indent="0">
              <a:spcBef>
                <a:spcPts val="800"/>
              </a:spcBef>
              <a:spcAft>
                <a:spcPts val="0"/>
              </a:spcAft>
              <a:buSzPct val="100000"/>
              <a:buFont typeface="+mj-lt"/>
              <a:buNone/>
              <a:defRPr sz="2000"/>
            </a:lvl4pPr>
            <a:lvl5pPr marL="0" indent="0">
              <a:spcBef>
                <a:spcPts val="800"/>
              </a:spcBef>
              <a:spcAft>
                <a:spcPts val="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00.11.15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266157"/>
            <a:ext cx="6209667" cy="204272"/>
          </a:xfrm>
        </p:spPr>
        <p:txBody>
          <a:bodyPr/>
          <a:lstStyle/>
          <a:p>
            <a:r>
              <a:rPr lang="en-US" dirty="0"/>
              <a:t>Type in Header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1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6"/>
            <a:ext cx="839377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400" i="1" dirty="0">
                <a:latin typeface="+mj-lt"/>
              </a:rPr>
              <a:t>Stay in touch</a:t>
            </a:r>
          </a:p>
        </p:txBody>
      </p:sp>
      <p:pic>
        <p:nvPicPr>
          <p:cNvPr id="8" name="Picture 7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21" y="200430"/>
            <a:ext cx="336149" cy="2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3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1512000"/>
            <a:ext cx="7195718" cy="48195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a subheading here if required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68000" y="594000"/>
            <a:ext cx="7398468" cy="72900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US" sz="4600" i="1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pic>
        <p:nvPicPr>
          <p:cNvPr id="2" name="NHS300.png" descr="/WORK/ 2016/Pentagram/Q PowerPoint/images/NHS300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4194134"/>
            <a:ext cx="2324862" cy="772668"/>
          </a:xfrm>
          <a:prstGeom prst="rect">
            <a:avLst/>
          </a:prstGeom>
        </p:spPr>
      </p:pic>
      <p:pic>
        <p:nvPicPr>
          <p:cNvPr id="4" name="THF300.png" descr="/WORK/ 2016/Pentagram/Q PowerPoint/images/THF300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74" y="4194134"/>
            <a:ext cx="221970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9999"/>
            <a:ext cx="7200734" cy="3456000"/>
          </a:xfrm>
        </p:spPr>
        <p:txBody>
          <a:bodyPr/>
          <a:lstStyle>
            <a:lvl1pPr marL="360000" indent="-360000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  <a:defRPr sz="2000"/>
            </a:lvl1pPr>
            <a:lvl2pPr marL="360000" indent="-360000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  <a:defRPr sz="2000" b="0">
                <a:solidFill>
                  <a:schemeClr val="accent1"/>
                </a:solidFill>
              </a:defRPr>
            </a:lvl2pPr>
            <a:lvl3pPr marL="360000" indent="-360000">
              <a:spcBef>
                <a:spcPts val="800"/>
              </a:spcBef>
              <a:spcAft>
                <a:spcPts val="0"/>
              </a:spcAft>
              <a:buSzPct val="100000"/>
              <a:buFont typeface="+mj-lt"/>
              <a:buAutoNum type="arabicPeriod"/>
              <a:defRPr sz="2000"/>
            </a:lvl3pPr>
            <a:lvl4pPr marL="360000" indent="-360000">
              <a:spcBef>
                <a:spcPts val="800"/>
              </a:spcBef>
              <a:spcAft>
                <a:spcPts val="0"/>
              </a:spcAft>
              <a:buSzPct val="100000"/>
              <a:buFont typeface="+mj-lt"/>
              <a:buAutoNum type="arabicPeriod"/>
              <a:defRPr sz="2000"/>
            </a:lvl4pPr>
            <a:lvl5pPr marL="360000" indent="-360000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00.11.15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Type in Header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1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6"/>
            <a:ext cx="839377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400" i="1" dirty="0">
                <a:latin typeface="+mj-lt"/>
              </a:rPr>
              <a:t>Contents</a:t>
            </a:r>
          </a:p>
        </p:txBody>
      </p:sp>
      <p:pic>
        <p:nvPicPr>
          <p:cNvPr id="10" name="Picture 9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21" y="200430"/>
            <a:ext cx="336149" cy="2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523220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9999"/>
            <a:ext cx="7192268" cy="3456000"/>
          </a:xfrm>
        </p:spPr>
        <p:txBody>
          <a:bodyPr/>
          <a:lstStyle>
            <a:lvl1pPr>
              <a:spcBef>
                <a:spcPts val="800"/>
              </a:spcBef>
              <a:buNone/>
              <a:defRPr sz="2000"/>
            </a:lvl1pPr>
            <a:lvl2pPr>
              <a:spcBef>
                <a:spcPts val="800"/>
              </a:spcBef>
              <a:buNone/>
              <a:defRPr sz="2000" b="0">
                <a:solidFill>
                  <a:srgbClr val="53A9CD"/>
                </a:solidFill>
              </a:defRPr>
            </a:lvl2pPr>
            <a:lvl3pPr>
              <a:spcBef>
                <a:spcPts val="800"/>
              </a:spcBef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00.11.15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Type in Header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1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21" y="200430"/>
            <a:ext cx="336149" cy="2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2Wide2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540001"/>
            <a:ext cx="7398468" cy="646331"/>
          </a:xfrm>
        </p:spPr>
        <p:txBody>
          <a:bodyPr anchor="t"/>
          <a:lstStyle>
            <a:lvl1pPr algn="l">
              <a:defRPr sz="4200" b="0" i="1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Coloured divider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1Wide2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792000"/>
            <a:ext cx="7015906" cy="2053895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2800" b="0" i="1" cap="none" baseline="0">
                <a:solidFill>
                  <a:srgbClr val="1C1C1C"/>
                </a:solidFill>
              </a:defRPr>
            </a:lvl1pPr>
          </a:lstStyle>
          <a:p>
            <a:r>
              <a:rPr lang="en-GB"/>
              <a:t>‘Pull out statement or quote slide: Lorem </a:t>
            </a:r>
            <a:br>
              <a:rPr lang="en-GB"/>
            </a:br>
            <a:r>
              <a:rPr lang="en-GB"/>
              <a:t>sit ipsum dolor sit amet, consectetur adipiscing elit. Aliquam nec finibus tellus. Nullam eget odio’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000" y="3024000"/>
            <a:ext cx="7015906" cy="1125140"/>
          </a:xfrm>
        </p:spPr>
        <p:txBody>
          <a:bodyPr anchor="t" anchorCtr="0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Resource/Name</a:t>
            </a:r>
          </a:p>
        </p:txBody>
      </p:sp>
    </p:spTree>
    <p:extLst>
      <p:ext uri="{BB962C8B-B14F-4D97-AF65-F5344CB8AC3E}">
        <p14:creationId xmlns:p14="http://schemas.microsoft.com/office/powerpoint/2010/main" val="141435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523220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49999"/>
            <a:ext cx="4122000" cy="3456000"/>
          </a:xfrm>
        </p:spPr>
        <p:txBody>
          <a:bodyPr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800"/>
              </a:spcBef>
              <a:defRPr sz="2000"/>
            </a:lvl2pPr>
            <a:lvl3pPr>
              <a:spcBef>
                <a:spcPts val="800"/>
              </a:spcBef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49999"/>
            <a:ext cx="4122000" cy="3456000"/>
          </a:xfrm>
        </p:spPr>
        <p:txBody>
          <a:bodyPr/>
          <a:lstStyle>
            <a:lvl1pPr>
              <a:spcBef>
                <a:spcPts val="800"/>
              </a:spcBef>
              <a:defRPr sz="2000" baseline="0"/>
            </a:lvl1pPr>
            <a:lvl2pPr>
              <a:spcBef>
                <a:spcPts val="800"/>
              </a:spcBef>
              <a:defRPr sz="2000"/>
            </a:lvl2pPr>
            <a:lvl3pPr>
              <a:spcBef>
                <a:spcPts val="800"/>
              </a:spcBef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add copy or image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00.11.15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Type in Header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1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21" y="200430"/>
            <a:ext cx="336149" cy="2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523220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00.11.15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Type in Header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26609" y="3292079"/>
            <a:ext cx="3771441" cy="151392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00"/>
            </a:lvl1pPr>
            <a:lvl2pPr>
              <a:spcBef>
                <a:spcPts val="800"/>
              </a:spcBef>
              <a:spcAft>
                <a:spcPts val="0"/>
              </a:spcAft>
              <a:defRPr sz="1800"/>
            </a:lvl2pPr>
            <a:lvl3pPr marL="216000" indent="-216000">
              <a:spcBef>
                <a:spcPts val="800"/>
              </a:spcBef>
              <a:spcAft>
                <a:spcPts val="0"/>
              </a:spcAft>
              <a:defRPr sz="1800"/>
            </a:lvl3pPr>
            <a:lvl4pPr>
              <a:spcBef>
                <a:spcPts val="0"/>
              </a:spcBef>
              <a:spcAft>
                <a:spcPts val="0"/>
              </a:spcAft>
              <a:defRPr sz="1800"/>
            </a:lvl4pPr>
            <a:lvl5pPr>
              <a:spcBef>
                <a:spcPts val="0"/>
              </a:spcBef>
              <a:spcAft>
                <a:spcPts val="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814428" y="3292078"/>
            <a:ext cx="3771440" cy="1513921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00"/>
            </a:lvl1pPr>
            <a:lvl2pPr>
              <a:spcBef>
                <a:spcPts val="800"/>
              </a:spcBef>
              <a:spcAft>
                <a:spcPts val="0"/>
              </a:spcAft>
              <a:defRPr sz="1800"/>
            </a:lvl2pPr>
            <a:lvl3pPr indent="-216000">
              <a:spcBef>
                <a:spcPts val="800"/>
              </a:spcBef>
              <a:spcAft>
                <a:spcPts val="0"/>
              </a:spcAft>
              <a:defRPr sz="1800"/>
            </a:lvl3pPr>
            <a:lvl4pPr>
              <a:spcBef>
                <a:spcPts val="0"/>
              </a:spcBef>
              <a:spcAft>
                <a:spcPts val="0"/>
              </a:spcAft>
              <a:defRPr sz="1800"/>
            </a:lvl4pPr>
            <a:lvl5pPr>
              <a:spcBef>
                <a:spcPts val="0"/>
              </a:spcBef>
              <a:spcAft>
                <a:spcPts val="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26609" y="1350000"/>
            <a:ext cx="3771440" cy="1850078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814428" y="1349999"/>
            <a:ext cx="3771440" cy="1850078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60001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21" y="200430"/>
            <a:ext cx="336149" cy="2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add full page charts, infographics</a:t>
            </a:r>
            <a:br>
              <a:rPr lang="en-GB"/>
            </a:br>
            <a:r>
              <a:rPr lang="en-GB"/>
              <a:t>tables, video and smartart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8450"/>
            <a:ext cx="4212001" cy="3237549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 typeface="+mj-lt"/>
              <a:buNone/>
              <a:defRPr sz="2000"/>
            </a:lvl1pPr>
            <a:lvl2pPr marL="0" indent="0">
              <a:spcBef>
                <a:spcPts val="800"/>
              </a:spcBef>
              <a:spcAft>
                <a:spcPts val="0"/>
              </a:spcAft>
              <a:buFont typeface="+mj-lt"/>
              <a:buNone/>
              <a:defRPr sz="2000" b="1">
                <a:solidFill>
                  <a:srgbClr val="1C1C1C"/>
                </a:solidFill>
              </a:defRPr>
            </a:lvl2pPr>
            <a:lvl3pPr marL="0" indent="0">
              <a:spcBef>
                <a:spcPts val="800"/>
              </a:spcBef>
              <a:spcAft>
                <a:spcPts val="0"/>
              </a:spcAft>
              <a:buSzPct val="100000"/>
              <a:buFont typeface="+mj-lt"/>
              <a:buNone/>
              <a:defRPr sz="2000"/>
            </a:lvl3pPr>
            <a:lvl4pPr marL="0" indent="0">
              <a:spcBef>
                <a:spcPts val="800"/>
              </a:spcBef>
              <a:spcAft>
                <a:spcPts val="0"/>
              </a:spcAft>
              <a:buSzPct val="100000"/>
              <a:buFont typeface="+mj-lt"/>
              <a:buNone/>
              <a:defRPr sz="2000"/>
            </a:lvl4pPr>
            <a:lvl5pPr marL="0" indent="0">
              <a:spcBef>
                <a:spcPts val="800"/>
              </a:spcBef>
              <a:spcAft>
                <a:spcPts val="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00.11.15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266157"/>
            <a:ext cx="6091133" cy="204272"/>
          </a:xfrm>
        </p:spPr>
        <p:txBody>
          <a:bodyPr/>
          <a:lstStyle/>
          <a:p>
            <a:r>
              <a:rPr lang="en-US" dirty="0"/>
              <a:t>Type in Header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1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6"/>
            <a:ext cx="839377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400" i="1" dirty="0">
                <a:latin typeface="+mj-lt"/>
              </a:rPr>
              <a:t>About Q</a:t>
            </a:r>
          </a:p>
        </p:txBody>
      </p:sp>
      <p:pic>
        <p:nvPicPr>
          <p:cNvPr id="8" name="Picture 7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21" y="200430"/>
            <a:ext cx="336149" cy="2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7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4616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49999"/>
            <a:ext cx="8406469" cy="34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266157"/>
            <a:ext cx="936000" cy="2042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rgbClr val="1C1C1C"/>
                </a:solidFill>
                <a:latin typeface="Georgia"/>
                <a:cs typeface="Georgia"/>
              </a:defRPr>
            </a:lvl1pPr>
          </a:lstStyle>
          <a:p>
            <a:r>
              <a:rPr lang="en-GB"/>
              <a:t>00.11.15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266157"/>
            <a:ext cx="5808600" cy="2042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Type in Header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66905"/>
            <a:ext cx="2213268" cy="1742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B096CFE-13EB-9C46-AD64-3E2A74317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50" r:id="rId3"/>
    <p:sldLayoutId id="2147483651" r:id="rId4"/>
    <p:sldLayoutId id="2147483660" r:id="rId5"/>
    <p:sldLayoutId id="2147483657" r:id="rId6"/>
    <p:sldLayoutId id="2147483653" r:id="rId7"/>
    <p:sldLayoutId id="2147483661" r:id="rId8"/>
    <p:sldLayoutId id="2147483662" r:id="rId9"/>
    <p:sldLayoutId id="2147483663" r:id="rId10"/>
    <p:sldLayoutId id="2147483665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ts val="800"/>
        </a:spcBef>
        <a:spcAft>
          <a:spcPts val="0"/>
        </a:spcAft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800"/>
        </a:spcBef>
        <a:spcAft>
          <a:spcPts val="0"/>
        </a:spcAft>
        <a:buFont typeface="Arial"/>
        <a:buNone/>
        <a:defRPr sz="2000" b="0" kern="1200">
          <a:solidFill>
            <a:srgbClr val="53A9CD"/>
          </a:solidFill>
          <a:latin typeface="+mn-lt"/>
          <a:ea typeface="+mn-ea"/>
          <a:cs typeface="+mn-cs"/>
        </a:defRPr>
      </a:lvl2pPr>
      <a:lvl3pPr marL="288000" indent="-288000" algn="l" defTabSz="457200" rtl="0" eaLnBrk="1" latinLnBrk="0" hangingPunct="1">
        <a:spcBef>
          <a:spcPts val="800"/>
        </a:spcBef>
        <a:spcAft>
          <a:spcPts val="0"/>
        </a:spcAft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spcBef>
          <a:spcPts val="0"/>
        </a:spcBef>
        <a:spcAft>
          <a:spcPts val="500"/>
        </a:spcAft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88000" algn="l" defTabSz="4572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457200" rtl="0" eaLnBrk="1" latinLnBrk="0" hangingPunct="1">
        <a:spcBef>
          <a:spcPts val="500"/>
        </a:spcBef>
        <a:buFont typeface="Wingdings" charset="2"/>
        <a:buAutoNum type="arabicPlain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5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ts val="500"/>
        </a:spcBef>
        <a:buFont typeface="Arial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288000" indent="-288000" algn="l" defTabSz="457200" rtl="0" eaLnBrk="1" latinLnBrk="0" hangingPunct="1"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q.health.org.uk/q-improvement-lab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q.health.org.uk/get-involved/events/" TargetMode="External"/><Relationship Id="rId5" Type="http://schemas.openxmlformats.org/officeDocument/2006/relationships/hyperlink" Target="https://q.health.org.uk/event/q-uk-wide-community-event/" TargetMode="External"/><Relationship Id="rId4" Type="http://schemas.openxmlformats.org/officeDocument/2006/relationships/hyperlink" Target="https://q.health.org.uk/get-involved/q-exchang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q.health.org.uk/news-story/refreshing-qs-theory-of-change-get-involve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imple.Keen@health.org.uk" TargetMode="External"/><Relationship Id="rId2" Type="http://schemas.openxmlformats.org/officeDocument/2006/relationships/hyperlink" Target="mailto:Q@health.org.uk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q.health.org.uk/get-involved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q.health.org.uk/get-involved/creative-approaches-problem-solving-cap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spark.adobe.com/page/8osFmu4j2mpI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q.health.org.uk/news/your-news-stories/?biro-post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q.health.org.uk/get-involved/qi-connect-webex-series/" TargetMode="External"/><Relationship Id="rId4" Type="http://schemas.openxmlformats.org/officeDocument/2006/relationships/hyperlink" Target="https://q.health.org.uk/community/group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.health.org.uk/get-involved/journals-and-learning-resourc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q.health.org.uk/community/rc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.health.org.uk/get-involved/q-visits/" TargetMode="External"/><Relationship Id="rId7" Type="http://schemas.openxmlformats.org/officeDocument/2006/relationships/hyperlink" Target="https://q.health.org.uk/get-involved/talk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mjopenquality.bmj.com/content/bmjqir/6/2/e000026.full.pdf" TargetMode="External"/><Relationship Id="rId5" Type="http://schemas.openxmlformats.org/officeDocument/2006/relationships/hyperlink" Target="https://q.health.org.uk/get-involved/journals-and-learning-resources/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1133608"/>
            <a:ext cx="7398468" cy="707886"/>
          </a:xfrm>
        </p:spPr>
        <p:txBody>
          <a:bodyPr/>
          <a:lstStyle/>
          <a:p>
            <a:r>
              <a:rPr lang="en-US" dirty="0"/>
              <a:t>Activities in Q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Dimple Keen and Beth Banfield, with Oxford AHSN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141744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492443"/>
          </a:xfrm>
        </p:spPr>
        <p:txBody>
          <a:bodyPr/>
          <a:lstStyle/>
          <a:p>
            <a:r>
              <a:rPr lang="en-GB" sz="3200" dirty="0"/>
              <a:t>What can you do if you have a bit more time?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409298"/>
            <a:ext cx="8406469" cy="298712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 sz="1600" dirty="0"/>
              <a:t>Join the Q lab  </a:t>
            </a:r>
            <a:r>
              <a:rPr lang="en-GB" sz="1600" dirty="0">
                <a:hlinkClick r:id="rId3"/>
              </a:rPr>
              <a:t>https://q.health.org.uk/q-improvement-lab/</a:t>
            </a:r>
            <a:r>
              <a:rPr lang="en-GB" sz="1600" dirty="0"/>
              <a:t> </a:t>
            </a:r>
            <a:endParaRPr lang="en-GB" sz="1600" dirty="0"/>
          </a:p>
          <a:p>
            <a:pPr marL="1076325" lvl="2" indent="-266700">
              <a:buFontTx/>
              <a:buChar char="-"/>
            </a:pPr>
            <a:r>
              <a:rPr lang="en-GB" sz="1400" dirty="0">
                <a:solidFill>
                  <a:srgbClr val="DD0031"/>
                </a:solidFill>
              </a:rPr>
              <a:t>Benefits: </a:t>
            </a:r>
            <a:r>
              <a:rPr lang="en-GB" sz="1400" dirty="0"/>
              <a:t>deep insight and knowledge in a specific area, test solutions, tackle complex problems</a:t>
            </a:r>
            <a:endParaRPr lang="en-GB" sz="1600" dirty="0"/>
          </a:p>
          <a:p>
            <a:pPr marL="285750" indent="-285750">
              <a:buFontTx/>
              <a:buChar char="-"/>
            </a:pPr>
            <a:r>
              <a:rPr lang="en-GB" sz="1600" dirty="0"/>
              <a:t>Get involved with the Q Exchange! – </a:t>
            </a:r>
            <a:r>
              <a:rPr lang="en-GB" sz="1600" b="1" dirty="0">
                <a:solidFill>
                  <a:srgbClr val="53A9CD"/>
                </a:solidFill>
              </a:rPr>
              <a:t>**deadline 21 May**</a:t>
            </a:r>
          </a:p>
          <a:p>
            <a:r>
              <a:rPr lang="en-GB" sz="1600" dirty="0">
                <a:solidFill>
                  <a:srgbClr val="53A9CD"/>
                </a:solidFill>
                <a:hlinkClick r:id="rId4"/>
              </a:rPr>
              <a:t>https://q.health.org.uk/get-involved/q-exchange/</a:t>
            </a:r>
            <a:r>
              <a:rPr lang="en-GB" sz="1600" dirty="0">
                <a:solidFill>
                  <a:srgbClr val="53A9CD"/>
                </a:solidFill>
              </a:rPr>
              <a:t> </a:t>
            </a:r>
            <a:endParaRPr lang="en-GB" sz="1600" dirty="0">
              <a:solidFill>
                <a:srgbClr val="53A9CD"/>
              </a:solidFill>
            </a:endParaRPr>
          </a:p>
          <a:p>
            <a:pPr marL="1076325" lvl="3" indent="-266700">
              <a:buFontTx/>
              <a:buChar char="-"/>
            </a:pPr>
            <a:r>
              <a:rPr lang="en-GB" sz="1400" dirty="0">
                <a:solidFill>
                  <a:srgbClr val="DD0031"/>
                </a:solidFill>
              </a:rPr>
              <a:t>Benefits: </a:t>
            </a:r>
            <a:r>
              <a:rPr lang="en-GB" sz="1400" dirty="0"/>
              <a:t>access to funding of £30k, develop your improvement project, personal development (pitching, providing feedback)</a:t>
            </a:r>
            <a:endParaRPr lang="en-GB" sz="1600" dirty="0"/>
          </a:p>
          <a:p>
            <a:pPr marL="342900" indent="-342900">
              <a:buFontTx/>
              <a:buChar char="-"/>
            </a:pPr>
            <a:r>
              <a:rPr lang="en-GB" sz="1600" dirty="0"/>
              <a:t>Attend an event/workshop </a:t>
            </a:r>
            <a:r>
              <a:rPr lang="en-GB" sz="1600" dirty="0">
                <a:hlinkClick r:id="rId5"/>
              </a:rPr>
              <a:t>https://q.health.org.uk/event/q-uk-wide-community-event/</a:t>
            </a:r>
            <a:r>
              <a:rPr lang="en-GB" sz="1600" dirty="0"/>
              <a:t> </a:t>
            </a:r>
            <a:endParaRPr lang="en-GB" sz="1600" dirty="0"/>
          </a:p>
          <a:p>
            <a:pPr marL="1494900" lvl="3" indent="-342900">
              <a:buFontTx/>
              <a:buChar char="-"/>
            </a:pPr>
            <a:r>
              <a:rPr lang="en-GB" sz="1200" dirty="0"/>
              <a:t>UK-wide Q Community event in Sept – </a:t>
            </a:r>
            <a:r>
              <a:rPr lang="en-GB" sz="1200" b="1" dirty="0">
                <a:solidFill>
                  <a:srgbClr val="53A9CD"/>
                </a:solidFill>
              </a:rPr>
              <a:t>**final 50 tickets**</a:t>
            </a:r>
          </a:p>
          <a:p>
            <a:pPr marL="1494900" lvl="3" indent="-342900">
              <a:buFontTx/>
              <a:buChar char="-"/>
            </a:pPr>
            <a:r>
              <a:rPr lang="en-GB" sz="1200" dirty="0"/>
              <a:t>Local events too</a:t>
            </a:r>
          </a:p>
          <a:p>
            <a:pPr lvl="3" indent="0">
              <a:buNone/>
            </a:pPr>
            <a:r>
              <a:rPr lang="en-GB" sz="1200" dirty="0">
                <a:hlinkClick r:id="rId6"/>
              </a:rPr>
              <a:t>https://q.health.org.uk/get-involved/events/</a:t>
            </a:r>
            <a:r>
              <a:rPr lang="en-GB" sz="1200" dirty="0"/>
              <a:t> </a:t>
            </a:r>
            <a:endParaRPr lang="en-GB" sz="1200" dirty="0"/>
          </a:p>
          <a:p>
            <a:pPr marL="534988" lvl="3" indent="-265113">
              <a:buFontTx/>
              <a:buChar char="-"/>
              <a:tabLst>
                <a:tab pos="627063" algn="l"/>
              </a:tabLst>
            </a:pPr>
            <a:r>
              <a:rPr lang="en-GB" sz="1400" dirty="0">
                <a:solidFill>
                  <a:srgbClr val="DD0031"/>
                </a:solidFill>
              </a:rPr>
              <a:t>Benefits:</a:t>
            </a:r>
            <a:r>
              <a:rPr lang="en-GB" sz="1400" dirty="0"/>
              <a:t> make new connections, develop skills, collaborate with others </a:t>
            </a:r>
          </a:p>
          <a:p>
            <a:pPr marL="285750" indent="-285750">
              <a:buFontTx/>
              <a:buChar char="-"/>
            </a:pPr>
            <a:endParaRPr lang="en-GB" sz="1600" dirty="0"/>
          </a:p>
          <a:p>
            <a:endParaRPr lang="en-GB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15.05.18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Oxford AHSN and Q webinar</a:t>
            </a:r>
          </a:p>
        </p:txBody>
      </p:sp>
    </p:spTree>
    <p:extLst>
      <p:ext uri="{BB962C8B-B14F-4D97-AF65-F5344CB8AC3E}">
        <p14:creationId xmlns:p14="http://schemas.microsoft.com/office/powerpoint/2010/main" val="9402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Want to contribute more to Q?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349999"/>
            <a:ext cx="8406469" cy="3456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Annual and </a:t>
            </a:r>
            <a:r>
              <a:rPr lang="en-GB" sz="1600" dirty="0" err="1"/>
              <a:t>adhoc</a:t>
            </a:r>
            <a:r>
              <a:rPr lang="en-GB" sz="1600" dirty="0"/>
              <a:t> RAND surveys</a:t>
            </a:r>
          </a:p>
          <a:p>
            <a:pPr marL="1494900" lvl="3" indent="-342900"/>
            <a:r>
              <a:rPr lang="en-GB" sz="1600" dirty="0"/>
              <a:t>Contribute to the evaluation of Q </a:t>
            </a:r>
          </a:p>
          <a:p>
            <a:pPr marL="1494900" lvl="3" indent="-342900"/>
            <a:r>
              <a:rPr lang="en-GB" sz="1600" dirty="0"/>
              <a:t>How can we share the impact Q is having on you and your improvement work?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Opportunities to be involved in designing aspects of Q  </a:t>
            </a:r>
          </a:p>
          <a:p>
            <a:pPr marL="1494900" lvl="3" indent="-342900"/>
            <a:r>
              <a:rPr lang="en-GB" sz="1600" dirty="0"/>
              <a:t>the UK-wide Q community event</a:t>
            </a:r>
          </a:p>
          <a:p>
            <a:pPr marL="1494900" lvl="3" indent="-342900"/>
            <a:r>
              <a:rPr lang="en-GB" sz="1600" dirty="0"/>
              <a:t>Design of Q exchange</a:t>
            </a:r>
          </a:p>
          <a:p>
            <a:pPr marL="1494900" lvl="3" indent="-342900"/>
            <a:r>
              <a:rPr lang="en-GB" sz="1600" dirty="0"/>
              <a:t>Theory of Change webinar – 7 June </a:t>
            </a:r>
          </a:p>
          <a:p>
            <a:pPr lvl="3" indent="0">
              <a:buNone/>
            </a:pPr>
            <a:r>
              <a:rPr lang="en-GB" sz="1600" dirty="0"/>
              <a:t>See Natalie’s blog for more info </a:t>
            </a:r>
            <a:r>
              <a:rPr lang="en-GB" sz="1600" dirty="0">
                <a:hlinkClick r:id="rId3"/>
              </a:rPr>
              <a:t>https://q.health.org.uk/news-story/refreshing-qs-theory-of-change-get-involved/</a:t>
            </a:r>
            <a:endParaRPr lang="en-GB" sz="160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60000" y="266157"/>
            <a:ext cx="936000" cy="204272"/>
          </a:xfrm>
        </p:spPr>
        <p:txBody>
          <a:bodyPr/>
          <a:lstStyle/>
          <a:p>
            <a:r>
              <a:rPr lang="en-GB" dirty="0"/>
              <a:t>15.05.18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68000" y="266157"/>
            <a:ext cx="5808600" cy="204272"/>
          </a:xfrm>
        </p:spPr>
        <p:txBody>
          <a:bodyPr/>
          <a:lstStyle/>
          <a:p>
            <a:r>
              <a:rPr lang="en-US" dirty="0"/>
              <a:t>Oxford AHSN and Q webinar</a:t>
            </a:r>
          </a:p>
        </p:txBody>
      </p:sp>
    </p:spTree>
    <p:extLst>
      <p:ext uri="{BB962C8B-B14F-4D97-AF65-F5344CB8AC3E}">
        <p14:creationId xmlns:p14="http://schemas.microsoft.com/office/powerpoint/2010/main" val="195465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873081"/>
            <a:ext cx="8505705" cy="3976718"/>
          </a:xfrm>
        </p:spPr>
        <p:txBody>
          <a:bodyPr/>
          <a:lstStyle/>
          <a:p>
            <a:r>
              <a:rPr lang="en-GB" sz="2800" i="1" dirty="0"/>
              <a:t>What can we do for you?</a:t>
            </a:r>
          </a:p>
          <a:p>
            <a:endParaRPr lang="en-GB" sz="2800" i="1" dirty="0"/>
          </a:p>
          <a:p>
            <a:endParaRPr lang="en-GB" sz="2800" i="1" dirty="0"/>
          </a:p>
          <a:p>
            <a:r>
              <a:rPr lang="en-GB" sz="2800" i="1" dirty="0"/>
              <a:t>Anything you’d like to see in Q or any further help needed?</a:t>
            </a:r>
            <a:endParaRPr lang="en-GB" sz="140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60000" y="266157"/>
            <a:ext cx="936000" cy="204272"/>
          </a:xfrm>
        </p:spPr>
        <p:txBody>
          <a:bodyPr/>
          <a:lstStyle/>
          <a:p>
            <a:r>
              <a:rPr lang="en-GB" dirty="0"/>
              <a:t>15.05.18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68000" y="266157"/>
            <a:ext cx="5808600" cy="204272"/>
          </a:xfrm>
        </p:spPr>
        <p:txBody>
          <a:bodyPr/>
          <a:lstStyle/>
          <a:p>
            <a:r>
              <a:rPr lang="en-US" dirty="0"/>
              <a:t>Oxford AHSN and Q webinar</a:t>
            </a:r>
          </a:p>
        </p:txBody>
      </p:sp>
    </p:spTree>
    <p:extLst>
      <p:ext uri="{BB962C8B-B14F-4D97-AF65-F5344CB8AC3E}">
        <p14:creationId xmlns:p14="http://schemas.microsoft.com/office/powerpoint/2010/main" val="352893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Q@health.org.uk</a:t>
            </a:r>
            <a:endParaRPr lang="en-US" dirty="0"/>
          </a:p>
          <a:p>
            <a:r>
              <a:rPr lang="en-US" dirty="0">
                <a:hlinkClick r:id="rId3"/>
              </a:rPr>
              <a:t>Dimple.Keen@health.org.uk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15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4659675" cy="523220"/>
          </a:xfrm>
        </p:spPr>
        <p:txBody>
          <a:bodyPr/>
          <a:lstStyle/>
          <a:p>
            <a:r>
              <a:rPr lang="en-GB" dirty="0"/>
              <a:t>Q’s theory of change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60000" y="266157"/>
            <a:ext cx="936000" cy="204272"/>
          </a:xfrm>
        </p:spPr>
        <p:txBody>
          <a:bodyPr/>
          <a:lstStyle/>
          <a:p>
            <a:r>
              <a:rPr lang="en-GB" dirty="0"/>
              <a:t>15.05.18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68000" y="266157"/>
            <a:ext cx="5808600" cy="204272"/>
          </a:xfrm>
        </p:spPr>
        <p:txBody>
          <a:bodyPr/>
          <a:lstStyle/>
          <a:p>
            <a:r>
              <a:rPr lang="en-US" dirty="0"/>
              <a:t>Oxford AHSN and Q webinar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87427"/>
            <a:ext cx="4234150" cy="38668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8150" y="1672709"/>
            <a:ext cx="3137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Variety of offers to suit many needs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09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60000" y="266157"/>
            <a:ext cx="936000" cy="204272"/>
          </a:xfrm>
        </p:spPr>
        <p:txBody>
          <a:bodyPr/>
          <a:lstStyle/>
          <a:p>
            <a:r>
              <a:rPr lang="en-GB" dirty="0"/>
              <a:t>15.05.18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68000" y="266157"/>
            <a:ext cx="5808600" cy="204272"/>
          </a:xfrm>
        </p:spPr>
        <p:txBody>
          <a:bodyPr/>
          <a:lstStyle/>
          <a:p>
            <a:r>
              <a:rPr lang="en-US" dirty="0"/>
              <a:t>Oxford AHSN and Q webinar</a:t>
            </a:r>
          </a:p>
        </p:txBody>
      </p:sp>
      <p:sp>
        <p:nvSpPr>
          <p:cNvPr id="6" name="Rectangle 5"/>
          <p:cNvSpPr/>
          <p:nvPr/>
        </p:nvSpPr>
        <p:spPr>
          <a:xfrm>
            <a:off x="5629275" y="1167884"/>
            <a:ext cx="31371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https://q.health.org.uk/get-involved/</a:t>
            </a:r>
            <a:endParaRPr lang="en-GB" dirty="0"/>
          </a:p>
          <a:p>
            <a:endParaRPr lang="en-GB" dirty="0"/>
          </a:p>
          <a:p>
            <a:r>
              <a:rPr lang="en-GB" dirty="0"/>
              <a:t>Also groups and member directory under Community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561975"/>
            <a:ext cx="52673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3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831280"/>
              </p:ext>
            </p:extLst>
          </p:nvPr>
        </p:nvGraphicFramePr>
        <p:xfrm>
          <a:off x="359999" y="723901"/>
          <a:ext cx="8498250" cy="3440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9701">
                  <a:extLst>
                    <a:ext uri="{9D8B030D-6E8A-4147-A177-3AD203B41FA5}">
                      <a16:colId xmlns:a16="http://schemas.microsoft.com/office/drawing/2014/main" val="397639392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841812547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735577826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983566928"/>
                    </a:ext>
                  </a:extLst>
                </a:gridCol>
                <a:gridCol w="1800224">
                  <a:extLst>
                    <a:ext uri="{9D8B030D-6E8A-4147-A177-3AD203B41FA5}">
                      <a16:colId xmlns:a16="http://schemas.microsoft.com/office/drawing/2014/main" val="2378768914"/>
                    </a:ext>
                  </a:extLst>
                </a:gridCol>
              </a:tblGrid>
              <a:tr h="362898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bg1"/>
                        </a:solidFill>
                        <a:highlight>
                          <a:srgbClr val="DD0031"/>
                        </a:highlight>
                      </a:endParaRPr>
                    </a:p>
                  </a:txBody>
                  <a:tcPr>
                    <a:solidFill>
                      <a:srgbClr val="DD00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DD0031"/>
                          </a:highlight>
                        </a:rPr>
                        <a:t>Connect</a:t>
                      </a:r>
                      <a:r>
                        <a:rPr lang="en-GB" sz="1400" b="1" baseline="0" dirty="0">
                          <a:solidFill>
                            <a:schemeClr val="bg1"/>
                          </a:solidFill>
                          <a:highlight>
                            <a:srgbClr val="DD0031"/>
                          </a:highlight>
                        </a:rPr>
                        <a:t> </a:t>
                      </a:r>
                      <a:endParaRPr lang="en-GB" sz="1400" b="1" dirty="0">
                        <a:solidFill>
                          <a:schemeClr val="bg1"/>
                        </a:solidFill>
                        <a:highlight>
                          <a:srgbClr val="DD0031"/>
                        </a:highlight>
                      </a:endParaRPr>
                    </a:p>
                  </a:txBody>
                  <a:tcPr>
                    <a:solidFill>
                      <a:srgbClr val="DD00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DD0031"/>
                          </a:highlight>
                        </a:rPr>
                        <a:t>Develop</a:t>
                      </a:r>
                      <a:r>
                        <a:rPr lang="en-GB" sz="1400" b="1" baseline="0" dirty="0">
                          <a:solidFill>
                            <a:schemeClr val="bg1"/>
                          </a:solidFill>
                          <a:highlight>
                            <a:srgbClr val="DD0031"/>
                          </a:highlight>
                        </a:rPr>
                        <a:t> </a:t>
                      </a:r>
                      <a:endParaRPr lang="en-GB" sz="1400" b="1" dirty="0">
                        <a:solidFill>
                          <a:schemeClr val="bg1"/>
                        </a:solidFill>
                        <a:highlight>
                          <a:srgbClr val="DD0031"/>
                        </a:highlight>
                      </a:endParaRPr>
                    </a:p>
                  </a:txBody>
                  <a:tcPr>
                    <a:solidFill>
                      <a:srgbClr val="DD00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DD0031"/>
                          </a:highlight>
                        </a:rPr>
                        <a:t>Support</a:t>
                      </a:r>
                      <a:r>
                        <a:rPr lang="en-GB" sz="1400" b="1" baseline="0" dirty="0">
                          <a:solidFill>
                            <a:schemeClr val="bg1"/>
                          </a:solidFill>
                          <a:highlight>
                            <a:srgbClr val="DD0031"/>
                          </a:highlight>
                        </a:rPr>
                        <a:t> </a:t>
                      </a:r>
                      <a:endParaRPr lang="en-GB" sz="1400" b="1" dirty="0">
                        <a:solidFill>
                          <a:schemeClr val="bg1"/>
                        </a:solidFill>
                        <a:highlight>
                          <a:srgbClr val="DD0031"/>
                        </a:highlight>
                      </a:endParaRPr>
                    </a:p>
                  </a:txBody>
                  <a:tcPr>
                    <a:solidFill>
                      <a:srgbClr val="DD00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DD0031"/>
                          </a:highlight>
                        </a:rPr>
                        <a:t>Mobilise </a:t>
                      </a:r>
                    </a:p>
                  </a:txBody>
                  <a:tcPr>
                    <a:solidFill>
                      <a:srgbClr val="DD00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203969"/>
                  </a:ext>
                </a:extLst>
              </a:tr>
              <a:tr h="798076">
                <a:tc>
                  <a:txBody>
                    <a:bodyPr/>
                    <a:lstStyle/>
                    <a:p>
                      <a:r>
                        <a:rPr lang="en-GB" sz="1400" dirty="0"/>
                        <a:t>5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/>
                        <a:t>Twitter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Download CAPS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Read a blog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Comment on a blog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806559"/>
                  </a:ext>
                </a:extLst>
              </a:tr>
              <a:tr h="1334854">
                <a:tc>
                  <a:txBody>
                    <a:bodyPr/>
                    <a:lstStyle/>
                    <a:p>
                      <a:r>
                        <a:rPr lang="en-GB" sz="1400" dirty="0"/>
                        <a:t>30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RCTs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QI Connect </a:t>
                      </a:r>
                      <a:r>
                        <a:rPr lang="en-GB" sz="1400" dirty="0" err="1"/>
                        <a:t>webex</a:t>
                      </a:r>
                      <a:r>
                        <a:rPr lang="en-GB" sz="14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IHI Open School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BMJ Q&amp;S journal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Write a blog</a:t>
                      </a:r>
                      <a:r>
                        <a:rPr lang="en-GB" sz="140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Lead a Group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Arrange</a:t>
                      </a:r>
                      <a:r>
                        <a:rPr lang="en-GB" sz="1400" baseline="0" dirty="0"/>
                        <a:t> Group meetings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566205"/>
                  </a:ext>
                </a:extLst>
              </a:tr>
              <a:tr h="876020">
                <a:tc>
                  <a:txBody>
                    <a:bodyPr/>
                    <a:lstStyle/>
                    <a:p>
                      <a:r>
                        <a:rPr lang="en-GB" sz="1400" dirty="0"/>
                        <a:t>Longer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UK-wide</a:t>
                      </a:r>
                      <a:r>
                        <a:rPr lang="en-GB" sz="1400" baseline="0" dirty="0"/>
                        <a:t> Community event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Q Visit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Publish article</a:t>
                      </a:r>
                      <a:r>
                        <a:rPr lang="en-GB" sz="1400" baseline="0" dirty="0"/>
                        <a:t> in BMJ Open Quality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/>
                        <a:t>Run a talk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/>
                        <a:t>Q Exchange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Q Lab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618787"/>
                  </a:ext>
                </a:extLst>
              </a:tr>
            </a:tbl>
          </a:graphicData>
        </a:graphic>
      </p:graphicFrame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60000" y="266157"/>
            <a:ext cx="936000" cy="204272"/>
          </a:xfrm>
        </p:spPr>
        <p:txBody>
          <a:bodyPr/>
          <a:lstStyle/>
          <a:p>
            <a:r>
              <a:rPr lang="en-GB" dirty="0"/>
              <a:t>15.05.18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68000" y="266157"/>
            <a:ext cx="5808600" cy="204272"/>
          </a:xfrm>
        </p:spPr>
        <p:txBody>
          <a:bodyPr/>
          <a:lstStyle/>
          <a:p>
            <a:r>
              <a:rPr lang="en-US" dirty="0"/>
              <a:t>Oxford AHSN and Q webinar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4388984" y="217645"/>
            <a:ext cx="440284" cy="8498252"/>
          </a:xfrm>
          <a:prstGeom prst="rightBrace">
            <a:avLst>
              <a:gd name="adj1" fmla="val 8333"/>
              <a:gd name="adj2" fmla="val 51121"/>
            </a:avLst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66900" y="4696438"/>
            <a:ext cx="690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Share your knowledge across the Community </a:t>
            </a:r>
          </a:p>
        </p:txBody>
      </p:sp>
    </p:spTree>
    <p:extLst>
      <p:ext uri="{BB962C8B-B14F-4D97-AF65-F5344CB8AC3E}">
        <p14:creationId xmlns:p14="http://schemas.microsoft.com/office/powerpoint/2010/main" val="33992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492443"/>
          </a:xfrm>
        </p:spPr>
        <p:txBody>
          <a:bodyPr/>
          <a:lstStyle/>
          <a:p>
            <a:r>
              <a:rPr lang="en-GB" sz="3200" dirty="0"/>
              <a:t>What can you do if you only have 5 minutes?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382121"/>
            <a:ext cx="6343797" cy="298712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sz="1600" dirty="0"/>
              <a:t>Twitter – @</a:t>
            </a:r>
            <a:r>
              <a:rPr lang="en-GB" sz="1600" dirty="0" err="1"/>
              <a:t>theQCommunity</a:t>
            </a:r>
            <a:r>
              <a:rPr lang="en-GB" sz="1600" dirty="0"/>
              <a:t> </a:t>
            </a:r>
          </a:p>
          <a:p>
            <a:pPr marL="1525588" lvl="3" indent="-449263">
              <a:buFontTx/>
              <a:buChar char="-"/>
            </a:pPr>
            <a:r>
              <a:rPr lang="en-GB" sz="1400" dirty="0"/>
              <a:t>7000+ followers</a:t>
            </a:r>
          </a:p>
          <a:p>
            <a:pPr marL="1524000" lvl="8" indent="-447675">
              <a:buFontTx/>
              <a:buChar char="-"/>
            </a:pPr>
            <a:r>
              <a:rPr lang="en-GB" sz="1400" dirty="0">
                <a:solidFill>
                  <a:srgbClr val="DD0031"/>
                </a:solidFill>
              </a:rPr>
              <a:t>Benefits: </a:t>
            </a:r>
            <a:r>
              <a:rPr lang="en-GB" sz="1400" dirty="0"/>
              <a:t>quick, easy access to resources, easy help</a:t>
            </a:r>
          </a:p>
          <a:p>
            <a:pPr marL="1524000" lvl="8" indent="-447675">
              <a:buFontTx/>
              <a:buChar char="-"/>
            </a:pPr>
            <a:r>
              <a:rPr lang="en-GB" sz="1400" dirty="0"/>
              <a:t>Twitter ‘cheat sheet’</a:t>
            </a:r>
          </a:p>
          <a:p>
            <a:pPr marL="342900" indent="-342900">
              <a:buFontTx/>
              <a:buChar char="-"/>
            </a:pPr>
            <a:endParaRPr lang="en-GB" sz="1600" dirty="0"/>
          </a:p>
          <a:p>
            <a:pPr marL="342900" indent="-342900">
              <a:buFontTx/>
              <a:buChar char="-"/>
            </a:pP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pPr marL="342900" indent="-342900">
              <a:buFontTx/>
              <a:buChar char="-"/>
            </a:pPr>
            <a:r>
              <a:rPr lang="en-GB" sz="1600" dirty="0" err="1"/>
              <a:t>Qmunicate</a:t>
            </a:r>
            <a:r>
              <a:rPr lang="en-GB" sz="1600" dirty="0"/>
              <a:t> monthly newsletter </a:t>
            </a:r>
          </a:p>
          <a:p>
            <a:pPr marL="1433513" lvl="3" indent="-357188">
              <a:buFontTx/>
              <a:buChar char="-"/>
            </a:pPr>
            <a:r>
              <a:rPr lang="en-GB" sz="1400" dirty="0">
                <a:solidFill>
                  <a:srgbClr val="DD0031"/>
                </a:solidFill>
              </a:rPr>
              <a:t>Benefits: </a:t>
            </a:r>
            <a:r>
              <a:rPr lang="en-GB" sz="1400" dirty="0"/>
              <a:t>quick summary, signposting to various resources and blogs, events and latest news </a:t>
            </a:r>
          </a:p>
          <a:p>
            <a:pPr marL="342900" lvl="1" indent="-342900">
              <a:buFontTx/>
              <a:buChar char="-"/>
            </a:pPr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15.05.18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Oxford AHSN and Q webinar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606" y="1461429"/>
            <a:ext cx="2473710" cy="2828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625" y="2462324"/>
            <a:ext cx="37528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492443"/>
          </a:xfrm>
        </p:spPr>
        <p:txBody>
          <a:bodyPr/>
          <a:lstStyle/>
          <a:p>
            <a:r>
              <a:rPr lang="en-GB" sz="3200" dirty="0"/>
              <a:t>What can you do if you only have 5 minutes?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382121"/>
            <a:ext cx="5537609" cy="298712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sz="1600" dirty="0"/>
              <a:t>Download the CAPS toolkit </a:t>
            </a:r>
          </a:p>
          <a:p>
            <a:r>
              <a:rPr lang="en-GB" sz="1200" dirty="0">
                <a:hlinkClick r:id="rId3"/>
              </a:rPr>
              <a:t>https://q.health.org.uk/get-involved/creative-approaches-problem-solving-caps/</a:t>
            </a:r>
            <a:r>
              <a:rPr lang="en-GB" sz="1200" dirty="0"/>
              <a:t> </a:t>
            </a:r>
          </a:p>
          <a:p>
            <a:pPr marL="1163638" lvl="3" indent="-265113">
              <a:buFontTx/>
              <a:buChar char="-"/>
            </a:pPr>
            <a:r>
              <a:rPr lang="en-GB" sz="1400" dirty="0">
                <a:solidFill>
                  <a:srgbClr val="DD0031"/>
                </a:solidFill>
              </a:rPr>
              <a:t>Benefits: </a:t>
            </a:r>
            <a:r>
              <a:rPr lang="en-GB" sz="1400" dirty="0"/>
              <a:t>many techniques, innovative </a:t>
            </a:r>
            <a:br>
              <a:rPr lang="en-GB" sz="1600" dirty="0"/>
            </a:br>
            <a:endParaRPr lang="en-GB" sz="1600" dirty="0"/>
          </a:p>
          <a:p>
            <a:pPr marL="342900" indent="-342900">
              <a:buFontTx/>
              <a:buChar char="-"/>
            </a:pPr>
            <a:r>
              <a:rPr lang="en-GB" sz="1600" dirty="0"/>
              <a:t>Read a blog / Spark page about a recent visit </a:t>
            </a:r>
          </a:p>
          <a:p>
            <a:pPr>
              <a:tabLst>
                <a:tab pos="357188" algn="l"/>
              </a:tabLst>
            </a:pPr>
            <a:r>
              <a:rPr lang="en-GB" sz="1400" dirty="0"/>
              <a:t>	e.g. Liberating Structures sharing learning: 	</a:t>
            </a:r>
            <a:r>
              <a:rPr lang="en-GB" sz="1400" dirty="0">
                <a:hlinkClick r:id="rId4"/>
              </a:rPr>
              <a:t>https://spark.adobe.com/page/8osFmu4j2mpIz/</a:t>
            </a:r>
            <a:endParaRPr lang="en-GB" sz="1400" dirty="0"/>
          </a:p>
          <a:p>
            <a:pPr marL="1163638" lvl="3" indent="-265113">
              <a:buFontTx/>
              <a:buChar char="-"/>
            </a:pPr>
            <a:r>
              <a:rPr lang="en-GB" sz="1400" dirty="0">
                <a:solidFill>
                  <a:srgbClr val="DD0031"/>
                </a:solidFill>
              </a:rPr>
              <a:t>Benefits</a:t>
            </a:r>
            <a:r>
              <a:rPr lang="en-GB" sz="1400" dirty="0">
                <a:solidFill>
                  <a:srgbClr val="E30514"/>
                </a:solidFill>
              </a:rPr>
              <a:t>: </a:t>
            </a:r>
            <a:r>
              <a:rPr lang="en-GB" sz="1400" dirty="0"/>
              <a:t>Gain some knowledge from events you can’t attend, see what else is happening in improvement </a:t>
            </a:r>
            <a:br>
              <a:rPr lang="en-GB" sz="1400" dirty="0"/>
            </a:br>
            <a:endParaRPr lang="en-GB" sz="1400" dirty="0"/>
          </a:p>
          <a:p>
            <a:pPr marL="342900" indent="-342900">
              <a:buFontTx/>
              <a:buChar char="-"/>
            </a:pPr>
            <a:r>
              <a:rPr lang="en-GB" sz="1600" dirty="0"/>
              <a:t>Comment on a blog 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15.05.18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Oxford AHSN and Q webinar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624" y="1264876"/>
            <a:ext cx="2577837" cy="2203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803" y="3959083"/>
            <a:ext cx="5399831" cy="10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461665"/>
          </a:xfrm>
        </p:spPr>
        <p:txBody>
          <a:bodyPr/>
          <a:lstStyle/>
          <a:p>
            <a:r>
              <a:rPr lang="en-GB" sz="3000" dirty="0"/>
              <a:t>What can you do if you only have 30 minutes?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234097"/>
            <a:ext cx="8406469" cy="35110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sz="1600" dirty="0"/>
              <a:t>Write a blog	</a:t>
            </a:r>
          </a:p>
          <a:p>
            <a:r>
              <a:rPr lang="en-GB" sz="1600" dirty="0">
                <a:hlinkClick r:id="rId3"/>
              </a:rPr>
              <a:t>https://q.health.org.uk/news/your-news-stories/?biro-post=0</a:t>
            </a:r>
            <a:r>
              <a:rPr lang="en-GB" sz="1600" dirty="0"/>
              <a:t> (add news story)</a:t>
            </a:r>
          </a:p>
          <a:p>
            <a:pPr marL="1255713" lvl="3" indent="-357188">
              <a:buFontTx/>
              <a:buChar char="-"/>
            </a:pPr>
            <a:r>
              <a:rPr lang="en-GB" sz="1400" dirty="0">
                <a:solidFill>
                  <a:srgbClr val="DD0031"/>
                </a:solidFill>
              </a:rPr>
              <a:t>Benefits: </a:t>
            </a:r>
            <a:r>
              <a:rPr lang="en-GB" sz="1400" dirty="0"/>
              <a:t>share your learning, generate ideas, inspire others</a:t>
            </a:r>
          </a:p>
          <a:p>
            <a:endParaRPr lang="en-GB" sz="1600" dirty="0"/>
          </a:p>
          <a:p>
            <a:pPr marL="342900" indent="-342900">
              <a:buFontTx/>
              <a:buChar char="-"/>
            </a:pPr>
            <a:r>
              <a:rPr lang="en-GB" sz="1600" dirty="0"/>
              <a:t>Start or join a group  </a:t>
            </a:r>
            <a:r>
              <a:rPr lang="en-GB" sz="1600" dirty="0">
                <a:hlinkClick r:id="rId4"/>
              </a:rPr>
              <a:t>https://q.health.org.uk/community/groups/</a:t>
            </a:r>
            <a:r>
              <a:rPr lang="en-GB" sz="1600" dirty="0"/>
              <a:t> </a:t>
            </a:r>
            <a:endParaRPr lang="en-GB" sz="1600" dirty="0"/>
          </a:p>
          <a:p>
            <a:pPr>
              <a:tabLst>
                <a:tab pos="357188" algn="l"/>
              </a:tabLst>
            </a:pPr>
            <a:r>
              <a:rPr lang="en-GB" sz="1600" dirty="0"/>
              <a:t>	</a:t>
            </a:r>
            <a:r>
              <a:rPr lang="en-GB" sz="1400" dirty="0"/>
              <a:t>Contribute to conversations on the group pages, join or lead a teleconference</a:t>
            </a:r>
          </a:p>
          <a:p>
            <a:pPr marL="1255713" lvl="3" indent="-357188">
              <a:buFontTx/>
              <a:buChar char="-"/>
            </a:pPr>
            <a:r>
              <a:rPr lang="en-GB" sz="1400" dirty="0">
                <a:solidFill>
                  <a:srgbClr val="DD0031"/>
                </a:solidFill>
              </a:rPr>
              <a:t>Benefits: </a:t>
            </a:r>
            <a:r>
              <a:rPr lang="en-GB" sz="1400" dirty="0"/>
              <a:t>share good practice, problems and ideas with others interested in the same topic as you</a:t>
            </a:r>
            <a:br>
              <a:rPr lang="en-GB" sz="1400" dirty="0"/>
            </a:br>
            <a:endParaRPr lang="en-GB" sz="1400" dirty="0"/>
          </a:p>
          <a:p>
            <a:pPr marL="342900" indent="-342900">
              <a:buFontTx/>
              <a:buChar char="-"/>
            </a:pPr>
            <a:r>
              <a:rPr lang="en-GB" sz="1600" dirty="0"/>
              <a:t>Listen to a QI connect webinar (from Healthcare Improvement Scotland) </a:t>
            </a:r>
          </a:p>
          <a:p>
            <a:r>
              <a:rPr lang="en-GB" sz="1600" dirty="0">
                <a:hlinkClick r:id="rId5"/>
              </a:rPr>
              <a:t>https://q.health.org.uk/get-involved/qi-connect-webex-series/</a:t>
            </a:r>
            <a:r>
              <a:rPr lang="en-GB" sz="1600" dirty="0"/>
              <a:t> </a:t>
            </a:r>
            <a:endParaRPr lang="en-GB" sz="1600" dirty="0"/>
          </a:p>
          <a:p>
            <a:pPr marL="1255713" lvl="3" indent="-357188">
              <a:buFontTx/>
              <a:buChar char="-"/>
              <a:tabLst>
                <a:tab pos="1255713" algn="l"/>
              </a:tabLst>
            </a:pPr>
            <a:r>
              <a:rPr lang="en-GB" sz="1400" dirty="0">
                <a:solidFill>
                  <a:srgbClr val="DD0031"/>
                </a:solidFill>
              </a:rPr>
              <a:t>Benefits</a:t>
            </a:r>
            <a:r>
              <a:rPr lang="en-GB" sz="1400" dirty="0">
                <a:solidFill>
                  <a:srgbClr val="E30514"/>
                </a:solidFill>
              </a:rPr>
              <a:t>: </a:t>
            </a:r>
            <a:r>
              <a:rPr lang="en-GB" sz="1400" dirty="0"/>
              <a:t>excellent speakers, inspiring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15.05.18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Oxford AHSN and Q webinar</a:t>
            </a:r>
          </a:p>
        </p:txBody>
      </p:sp>
    </p:spTree>
    <p:extLst>
      <p:ext uri="{BB962C8B-B14F-4D97-AF65-F5344CB8AC3E}">
        <p14:creationId xmlns:p14="http://schemas.microsoft.com/office/powerpoint/2010/main" val="411565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461665"/>
          </a:xfrm>
        </p:spPr>
        <p:txBody>
          <a:bodyPr/>
          <a:lstStyle/>
          <a:p>
            <a:r>
              <a:rPr lang="en-GB" sz="3000" dirty="0"/>
              <a:t>What can you do if you only have 30 minutes?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20669"/>
            <a:ext cx="5434807" cy="298712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sz="1600" dirty="0"/>
              <a:t>IHI open school</a:t>
            </a:r>
          </a:p>
          <a:p>
            <a:pPr marL="1163638" lvl="3" indent="-265113">
              <a:buFontTx/>
              <a:buChar char="-"/>
            </a:pPr>
            <a:r>
              <a:rPr lang="en-GB" sz="1400" dirty="0">
                <a:solidFill>
                  <a:srgbClr val="DD0031"/>
                </a:solidFill>
              </a:rPr>
              <a:t>Benefits</a:t>
            </a:r>
            <a:r>
              <a:rPr lang="en-GB" sz="1400" dirty="0">
                <a:solidFill>
                  <a:srgbClr val="E30514"/>
                </a:solidFill>
              </a:rPr>
              <a:t>:</a:t>
            </a:r>
            <a:r>
              <a:rPr lang="en-GB" sz="1400" dirty="0"/>
              <a:t> develop your knowledge, learn more about specific improvement topics </a:t>
            </a:r>
            <a:endParaRPr lang="en-GB" sz="1200" dirty="0"/>
          </a:p>
          <a:p>
            <a:r>
              <a:rPr lang="en-GB" sz="1600" dirty="0">
                <a:hlinkClick r:id="rId3"/>
              </a:rPr>
              <a:t>https://q.health.org.uk/get-involved/journals-and-learning-resources/</a:t>
            </a:r>
            <a:r>
              <a:rPr lang="en-GB" sz="1600" dirty="0"/>
              <a:t> </a:t>
            </a:r>
            <a:endParaRPr lang="en-GB" sz="1600" dirty="0"/>
          </a:p>
          <a:p>
            <a:pPr marL="342900" indent="-342900">
              <a:buFontTx/>
              <a:buChar char="-"/>
            </a:pPr>
            <a:r>
              <a:rPr lang="en-GB" sz="1600" dirty="0"/>
              <a:t>Read the BMJ Quality and Safety journal</a:t>
            </a:r>
          </a:p>
          <a:p>
            <a:pPr marL="1163638" lvl="3" indent="-265113">
              <a:buFontTx/>
              <a:buChar char="-"/>
            </a:pPr>
            <a:r>
              <a:rPr lang="en-GB" sz="1400" dirty="0">
                <a:solidFill>
                  <a:srgbClr val="DD0031"/>
                </a:solidFill>
              </a:rPr>
              <a:t>Benefits: </a:t>
            </a:r>
            <a:r>
              <a:rPr lang="en-GB" sz="1400" dirty="0"/>
              <a:t>further increase knowledge in current topics, keep abreast of new articles</a:t>
            </a:r>
            <a:endParaRPr lang="en-GB" sz="1600" dirty="0"/>
          </a:p>
          <a:p>
            <a:pPr marL="342900" indent="-342900">
              <a:buFontTx/>
              <a:buChar char="-"/>
            </a:pPr>
            <a:r>
              <a:rPr lang="en-GB" sz="1600" dirty="0"/>
              <a:t>RCTs</a:t>
            </a:r>
          </a:p>
          <a:p>
            <a:r>
              <a:rPr lang="en-GB" sz="1600" dirty="0">
                <a:hlinkClick r:id="rId4"/>
              </a:rPr>
              <a:t>https://q.health.org.uk/community/rcts/</a:t>
            </a:r>
            <a:r>
              <a:rPr lang="en-GB" sz="1600" dirty="0"/>
              <a:t> </a:t>
            </a:r>
            <a:endParaRPr lang="en-GB" sz="1600" dirty="0"/>
          </a:p>
          <a:p>
            <a:pPr marL="1163638" lvl="3" indent="-265113">
              <a:buFontTx/>
              <a:buChar char="-"/>
              <a:tabLst>
                <a:tab pos="1163638" algn="l"/>
              </a:tabLst>
            </a:pPr>
            <a:r>
              <a:rPr lang="en-GB" sz="1400" dirty="0">
                <a:solidFill>
                  <a:srgbClr val="DD0031"/>
                </a:solidFill>
              </a:rPr>
              <a:t>Benefits: </a:t>
            </a:r>
            <a:r>
              <a:rPr lang="en-GB" sz="1400" dirty="0"/>
              <a:t>connect with others in the Community, share ideas, gain inspiration</a:t>
            </a:r>
          </a:p>
          <a:p>
            <a:pPr marL="342900" indent="-342900">
              <a:buFontTx/>
              <a:buChar char="-"/>
            </a:pPr>
            <a:endParaRPr lang="en-GB" sz="12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15.05.18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Oxford AHSN and Q webinar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414" y="1061585"/>
            <a:ext cx="2492585" cy="1957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286" y="2910929"/>
            <a:ext cx="1906051" cy="202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492443"/>
          </a:xfrm>
        </p:spPr>
        <p:txBody>
          <a:bodyPr/>
          <a:lstStyle/>
          <a:p>
            <a:r>
              <a:rPr lang="en-GB" sz="3200" dirty="0"/>
              <a:t>What can you do if you have a bit more time?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09298"/>
            <a:ext cx="4184948" cy="100926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sz="1600" dirty="0"/>
              <a:t>Attend a Q visit </a:t>
            </a:r>
          </a:p>
          <a:p>
            <a:pPr marL="806450" lvl="2" indent="-271463">
              <a:buFontTx/>
              <a:buChar char="-"/>
            </a:pPr>
            <a:r>
              <a:rPr lang="en-GB" sz="1400" dirty="0">
                <a:solidFill>
                  <a:srgbClr val="DD0031"/>
                </a:solidFill>
              </a:rPr>
              <a:t>Benefits: </a:t>
            </a:r>
            <a:r>
              <a:rPr lang="en-GB" sz="1400" dirty="0"/>
              <a:t>gain new knowledge, learn new approaches, generate ideas</a:t>
            </a:r>
          </a:p>
          <a:p>
            <a:pPr marL="342900" indent="-342900">
              <a:buFontTx/>
              <a:buChar char="-"/>
            </a:pPr>
            <a:r>
              <a:rPr lang="en-GB" sz="1400" dirty="0">
                <a:hlinkClick r:id="rId3"/>
              </a:rPr>
              <a:t>https://q.health.org.uk/get-involved/q-visits/</a:t>
            </a:r>
            <a:r>
              <a:rPr lang="en-GB" sz="1400" dirty="0"/>
              <a:t> </a:t>
            </a:r>
            <a:endParaRPr lang="en-GB" sz="1400" dirty="0"/>
          </a:p>
          <a:p>
            <a:pPr marL="342900" indent="-342900">
              <a:buFontTx/>
              <a:buChar char="-"/>
            </a:pPr>
            <a:endParaRPr lang="en-GB" sz="1400" dirty="0"/>
          </a:p>
          <a:p>
            <a:pPr marL="342900" indent="-342900">
              <a:buFontTx/>
              <a:buChar char="-"/>
            </a:pPr>
            <a:endParaRPr lang="en-GB" sz="1400" dirty="0"/>
          </a:p>
          <a:p>
            <a:pPr marL="342900" indent="-342900">
              <a:buFontTx/>
              <a:buChar char="-"/>
            </a:pPr>
            <a:endParaRPr lang="en-GB" sz="1600" dirty="0"/>
          </a:p>
          <a:p>
            <a:r>
              <a:rPr lang="en-GB" sz="1600" dirty="0"/>
              <a:t> </a:t>
            </a:r>
          </a:p>
          <a:p>
            <a:pPr marL="285750" indent="-285750">
              <a:buFontTx/>
              <a:buChar char="-"/>
            </a:pPr>
            <a:endParaRPr lang="en-GB" sz="1600" dirty="0"/>
          </a:p>
          <a:p>
            <a:endParaRPr lang="en-GB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15.05.18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700" y="1113874"/>
            <a:ext cx="3599125" cy="153390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Oxford AHSN and Q webinar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08" y="2418562"/>
            <a:ext cx="87934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lvl="3" indent="-265113">
              <a:buFontTx/>
              <a:buChar char="-"/>
              <a:tabLst>
                <a:tab pos="627063" algn="l"/>
              </a:tabLst>
            </a:pPr>
            <a:endParaRPr lang="en-GB" sz="1600" dirty="0">
              <a:solidFill>
                <a:srgbClr val="DD003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1600" dirty="0"/>
              <a:t>Write up your Quality Improvement report through BMJ Open Quality</a:t>
            </a:r>
          </a:p>
          <a:p>
            <a:pPr marL="809625" lvl="1" indent="-266700">
              <a:buFontTx/>
              <a:buChar char="-"/>
            </a:pPr>
            <a:r>
              <a:rPr lang="en-GB" sz="1400" dirty="0">
                <a:solidFill>
                  <a:srgbClr val="DD0031"/>
                </a:solidFill>
              </a:rPr>
              <a:t>Benefits: </a:t>
            </a:r>
            <a:r>
              <a:rPr lang="en-GB" sz="1400" dirty="0"/>
              <a:t>develop skills in writing up reports, share your improvement experience with others (not just Q members), contribute to wider health debates </a:t>
            </a:r>
          </a:p>
          <a:p>
            <a:pPr marL="542925" lvl="1"/>
            <a:r>
              <a:rPr lang="en-GB" sz="1400" dirty="0">
                <a:hlinkClick r:id="rId5"/>
              </a:rPr>
              <a:t>https://q.health.org.uk/get-involved/journals-and-learning-resources/</a:t>
            </a:r>
            <a:r>
              <a:rPr lang="en-GB" sz="1400" dirty="0"/>
              <a:t> </a:t>
            </a:r>
            <a:br>
              <a:rPr lang="en-GB" sz="1400" dirty="0"/>
            </a:br>
            <a:endParaRPr lang="en-GB" sz="1400" u="sng" dirty="0">
              <a:solidFill>
                <a:srgbClr val="E30514"/>
              </a:solidFill>
            </a:endParaRPr>
          </a:p>
          <a:p>
            <a:pPr marL="288000" lvl="2"/>
            <a:r>
              <a:rPr lang="en-GB" sz="1400" dirty="0">
                <a:solidFill>
                  <a:srgbClr val="DD0031"/>
                </a:solidFill>
              </a:rPr>
              <a:t>“Collaborative approach to reducing cardiac arrests in an acute medical unit”</a:t>
            </a:r>
            <a:endParaRPr lang="en-GB" sz="1400" dirty="0">
              <a:solidFill>
                <a:srgbClr val="DD0031"/>
              </a:solidFill>
              <a:hlinkClick r:id="rId6"/>
            </a:endParaRPr>
          </a:p>
          <a:p>
            <a:pPr lvl="3" indent="0">
              <a:buNone/>
            </a:pPr>
            <a:r>
              <a:rPr lang="en-GB" sz="1400" dirty="0">
                <a:hlinkClick r:id="rId6"/>
              </a:rPr>
              <a:t>http://bmjopenquality.bmj.com/content/bmjqir/6/2/e000026.full.pdf</a:t>
            </a:r>
            <a:r>
              <a:rPr lang="en-GB" sz="1400" dirty="0"/>
              <a:t> </a:t>
            </a:r>
          </a:p>
          <a:p>
            <a:pPr lvl="3" indent="0">
              <a:buNone/>
            </a:pPr>
            <a:endParaRPr lang="en-GB" sz="1600" dirty="0">
              <a:solidFill>
                <a:srgbClr val="DD003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600" dirty="0"/>
              <a:t>Offer to run a Talk </a:t>
            </a:r>
            <a:r>
              <a:rPr lang="en-GB" sz="1600" dirty="0">
                <a:hlinkClick r:id="rId7"/>
              </a:rPr>
              <a:t>https://q.health.org.uk/get-involved/talks/</a:t>
            </a:r>
            <a:r>
              <a:rPr lang="en-GB" sz="1600" dirty="0"/>
              <a:t> </a:t>
            </a:r>
            <a:endParaRPr lang="en-GB" sz="1600" dirty="0"/>
          </a:p>
          <a:p>
            <a:pPr marL="895350" lvl="3" indent="-352425">
              <a:buFontTx/>
              <a:buChar char="-"/>
            </a:pPr>
            <a:r>
              <a:rPr lang="en-GB" sz="1400" dirty="0">
                <a:solidFill>
                  <a:srgbClr val="DD0031"/>
                </a:solidFill>
              </a:rPr>
              <a:t>Benefits: </a:t>
            </a:r>
            <a:r>
              <a:rPr lang="en-GB" sz="1400" dirty="0"/>
              <a:t>share knowledge and expertise with others, help build capacity and capability</a:t>
            </a:r>
            <a:endParaRPr lang="en-GB" sz="1400" dirty="0">
              <a:solidFill>
                <a:srgbClr val="DD00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7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/>
    </p:bldLst>
  </p:timing>
</p:sld>
</file>

<file path=ppt/theme/theme1.xml><?xml version="1.0" encoding="utf-8"?>
<a:theme xmlns:a="http://schemas.openxmlformats.org/drawingml/2006/main" name="Q Theme">
  <a:themeElements>
    <a:clrScheme name="Q THF">
      <a:dk1>
        <a:srgbClr val="1C1C1C"/>
      </a:dk1>
      <a:lt1>
        <a:srgbClr val="FFFFFF"/>
      </a:lt1>
      <a:dk2>
        <a:srgbClr val="DD0031"/>
      </a:dk2>
      <a:lt2>
        <a:srgbClr val="092A40"/>
      </a:lt2>
      <a:accent1>
        <a:srgbClr val="53A9CD"/>
      </a:accent1>
      <a:accent2>
        <a:srgbClr val="005078"/>
      </a:accent2>
      <a:accent3>
        <a:srgbClr val="FFE996"/>
      </a:accent3>
      <a:accent4>
        <a:srgbClr val="E2DFD8"/>
      </a:accent4>
      <a:accent5>
        <a:srgbClr val="C8C3BE"/>
      </a:accent5>
      <a:accent6>
        <a:srgbClr val="999390"/>
      </a:accent6>
      <a:hlink>
        <a:srgbClr val="53A9CD"/>
      </a:hlink>
      <a:folHlink>
        <a:srgbClr val="53A9CD"/>
      </a:folHlink>
    </a:clrScheme>
    <a:fontScheme name="The Health Found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 algn="l">
          <a:defRPr sz="3000">
            <a:solidFill>
              <a:schemeClr val="accent1"/>
            </a:solidFill>
            <a:latin typeface="Univers LT Std 65 Bold"/>
            <a:cs typeface="Univers LT Std 65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A6D7D3"/>
        </a:solidFill>
      </a:spPr>
      <a:bodyPr wrap="square" rtlCol="0">
        <a:noAutofit/>
      </a:bodyPr>
      <a:lstStyle>
        <a:defPPr>
          <a:defRPr sz="1400">
            <a:solidFill>
              <a:srgbClr val="FFFFFF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Q_Powerpoint 16x9</Template>
  <TotalTime>342</TotalTime>
  <Words>736</Words>
  <Application>Microsoft Office PowerPoint</Application>
  <PresentationFormat>On-screen Show (16:9)</PresentationFormat>
  <Paragraphs>147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Wingdings</vt:lpstr>
      <vt:lpstr>Q Theme</vt:lpstr>
      <vt:lpstr>Activities in Q</vt:lpstr>
      <vt:lpstr>Q’s theory of change</vt:lpstr>
      <vt:lpstr>PowerPoint Presentation</vt:lpstr>
      <vt:lpstr>PowerPoint Presentation</vt:lpstr>
      <vt:lpstr>What can you do if you only have 5 minutes? </vt:lpstr>
      <vt:lpstr>What can you do if you only have 5 minutes? </vt:lpstr>
      <vt:lpstr>What can you do if you only have 30 minutes? </vt:lpstr>
      <vt:lpstr>What can you do if you only have 30 minutes? </vt:lpstr>
      <vt:lpstr>What can you do if you have a bit more time? </vt:lpstr>
      <vt:lpstr>What can you do if you have a bit more time? </vt:lpstr>
      <vt:lpstr>Want to contribute more to Q?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Dimple Keen</dc:creator>
  <cp:lastModifiedBy>Dimple Keen</cp:lastModifiedBy>
  <cp:revision>43</cp:revision>
  <dcterms:created xsi:type="dcterms:W3CDTF">2018-02-16T12:55:43Z</dcterms:created>
  <dcterms:modified xsi:type="dcterms:W3CDTF">2018-05-15T12:50:16Z</dcterms:modified>
</cp:coreProperties>
</file>