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9" r:id="rId5"/>
    <p:sldId id="258" r:id="rId6"/>
    <p:sldId id="266" r:id="rId7"/>
    <p:sldId id="267" r:id="rId8"/>
    <p:sldId id="268" r:id="rId9"/>
    <p:sldId id="269" r:id="rId10"/>
    <p:sldId id="272" r:id="rId11"/>
    <p:sldId id="270" r:id="rId12"/>
    <p:sldId id="271" r:id="rId13"/>
    <p:sldId id="262" r:id="rId14"/>
    <p:sldId id="273" r:id="rId15"/>
    <p:sldId id="274" r:id="rId16"/>
    <p:sldId id="263" r:id="rId17"/>
    <p:sldId id="277" r:id="rId18"/>
    <p:sldId id="278" r:id="rId19"/>
    <p:sldId id="261" r:id="rId20"/>
    <p:sldId id="276" r:id="rId21"/>
    <p:sldId id="275" r:id="rId22"/>
    <p:sldId id="264" r:id="rId23"/>
    <p:sldId id="260" r:id="rId24"/>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8"/>
    <a:srgbClr val="39C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AA1E2-3ACB-958F-D8FD-19EB68FC1903}" v="12" dt="2019-10-01T13:10:49.518"/>
    <p1510:client id="{B35656C7-61C7-CB31-B4A3-7C3C82232624}" v="2" dt="2019-09-26T13:15:10.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5"/>
    <p:restoredTop sz="94674"/>
  </p:normalViewPr>
  <p:slideViewPr>
    <p:cSldViewPr snapToGrid="0" snapToObjects="1">
      <p:cViewPr>
        <p:scale>
          <a:sx n="96" d="100"/>
          <a:sy n="96" d="100"/>
        </p:scale>
        <p:origin x="-150"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Roberts" userId="S::alice.roberts@oxfordahsn.org::154b02d0-ba40-4109-9db0-ff26b27e91cb" providerId="AD" clId="Web-{B35656C7-61C7-CB31-B4A3-7C3C82232624}"/>
    <pc:docChg chg="addSld delSld">
      <pc:chgData name="Alice Roberts" userId="S::alice.roberts@oxfordahsn.org::154b02d0-ba40-4109-9db0-ff26b27e91cb" providerId="AD" clId="Web-{B35656C7-61C7-CB31-B4A3-7C3C82232624}" dt="2019-09-26T13:15:10.162" v="1"/>
      <pc:docMkLst>
        <pc:docMk/>
      </pc:docMkLst>
      <pc:sldChg chg="del">
        <pc:chgData name="Alice Roberts" userId="S::alice.roberts@oxfordahsn.org::154b02d0-ba40-4109-9db0-ff26b27e91cb" providerId="AD" clId="Web-{B35656C7-61C7-CB31-B4A3-7C3C82232624}" dt="2019-09-26T13:14:47.319" v="0"/>
        <pc:sldMkLst>
          <pc:docMk/>
          <pc:sldMk cId="1383704798" sldId="256"/>
        </pc:sldMkLst>
      </pc:sldChg>
      <pc:sldChg chg="add replId">
        <pc:chgData name="Alice Roberts" userId="S::alice.roberts@oxfordahsn.org::154b02d0-ba40-4109-9db0-ff26b27e91cb" providerId="AD" clId="Web-{B35656C7-61C7-CB31-B4A3-7C3C82232624}" dt="2019-09-26T13:15:10.162" v="1"/>
        <pc:sldMkLst>
          <pc:docMk/>
          <pc:sldMk cId="1288836462" sldId="260"/>
        </pc:sldMkLst>
      </pc:sldChg>
    </pc:docChg>
  </pc:docChgLst>
  <pc:docChgLst>
    <pc:chgData name="Alice Roberts" userId="S::alice.roberts@oxfordahsn.org::154b02d0-ba40-4109-9db0-ff26b27e91cb" providerId="AD" clId="Web-{4E4AA1E2-3ACB-958F-D8FD-19EB68FC1903}"/>
    <pc:docChg chg="modSld">
      <pc:chgData name="Alice Roberts" userId="S::alice.roberts@oxfordahsn.org::154b02d0-ba40-4109-9db0-ff26b27e91cb" providerId="AD" clId="Web-{4E4AA1E2-3ACB-958F-D8FD-19EB68FC1903}" dt="2019-10-01T13:10:48.846" v="10" actId="20577"/>
      <pc:docMkLst>
        <pc:docMk/>
      </pc:docMkLst>
      <pc:sldChg chg="modSp">
        <pc:chgData name="Alice Roberts" userId="S::alice.roberts@oxfordahsn.org::154b02d0-ba40-4109-9db0-ff26b27e91cb" providerId="AD" clId="Web-{4E4AA1E2-3ACB-958F-D8FD-19EB68FC1903}" dt="2019-10-01T13:10:47.862" v="8" actId="20577"/>
        <pc:sldMkLst>
          <pc:docMk/>
          <pc:sldMk cId="1508999590" sldId="259"/>
        </pc:sldMkLst>
        <pc:spChg chg="mod">
          <ac:chgData name="Alice Roberts" userId="S::alice.roberts@oxfordahsn.org::154b02d0-ba40-4109-9db0-ff26b27e91cb" providerId="AD" clId="Web-{4E4AA1E2-3ACB-958F-D8FD-19EB68FC1903}" dt="2019-10-01T13:10:47.862" v="8" actId="20577"/>
          <ac:spMkLst>
            <pc:docMk/>
            <pc:sldMk cId="1508999590" sldId="25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3436B9-D449-4ECC-B47F-0FAE322BC584}" type="datetimeFigureOut">
              <a:rPr lang="en-GB" smtClean="0"/>
              <a:t>03/10/2019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E5B98-8623-41E8-AAF1-4ECCE328C985}" type="slidenum">
              <a:rPr lang="en-GB" smtClean="0"/>
              <a:t>‹#›</a:t>
            </a:fld>
            <a:endParaRPr lang="en-GB"/>
          </a:p>
        </p:txBody>
      </p:sp>
    </p:spTree>
    <p:extLst>
      <p:ext uri="{BB962C8B-B14F-4D97-AF65-F5344CB8AC3E}">
        <p14:creationId xmlns:p14="http://schemas.microsoft.com/office/powerpoint/2010/main" val="20496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i.e. how to cope with surge</a:t>
            </a:r>
          </a:p>
          <a:p>
            <a:endParaRPr lang="en-GB" dirty="0"/>
          </a:p>
        </p:txBody>
      </p:sp>
      <p:sp>
        <p:nvSpPr>
          <p:cNvPr id="4" name="Slide Number Placeholder 3"/>
          <p:cNvSpPr>
            <a:spLocks noGrp="1"/>
          </p:cNvSpPr>
          <p:nvPr>
            <p:ph type="sldNum" sz="quarter" idx="10"/>
          </p:nvPr>
        </p:nvSpPr>
        <p:spPr/>
        <p:txBody>
          <a:bodyPr/>
          <a:lstStyle/>
          <a:p>
            <a:fld id="{5E5E5B98-8623-41E8-AAF1-4ECCE328C985}" type="slidenum">
              <a:rPr lang="en-GB" smtClean="0"/>
              <a:t>3</a:t>
            </a:fld>
            <a:endParaRPr lang="en-GB"/>
          </a:p>
        </p:txBody>
      </p:sp>
    </p:spTree>
    <p:extLst>
      <p:ext uri="{BB962C8B-B14F-4D97-AF65-F5344CB8AC3E}">
        <p14:creationId xmlns:p14="http://schemas.microsoft.com/office/powerpoint/2010/main" val="250789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includes safeguarding, property, sepsis screening</a:t>
            </a:r>
            <a:endParaRPr lang="en-GB" dirty="0"/>
          </a:p>
        </p:txBody>
      </p:sp>
      <p:sp>
        <p:nvSpPr>
          <p:cNvPr id="4" name="Slide Number Placeholder 3"/>
          <p:cNvSpPr>
            <a:spLocks noGrp="1"/>
          </p:cNvSpPr>
          <p:nvPr>
            <p:ph type="sldNum" sz="quarter" idx="10"/>
          </p:nvPr>
        </p:nvSpPr>
        <p:spPr/>
        <p:txBody>
          <a:bodyPr/>
          <a:lstStyle/>
          <a:p>
            <a:fld id="{5E5E5B98-8623-41E8-AAF1-4ECCE328C985}" type="slidenum">
              <a:rPr lang="en-GB" smtClean="0"/>
              <a:t>8</a:t>
            </a:fld>
            <a:endParaRPr lang="en-GB"/>
          </a:p>
        </p:txBody>
      </p:sp>
    </p:spTree>
    <p:extLst>
      <p:ext uri="{BB962C8B-B14F-4D97-AF65-F5344CB8AC3E}">
        <p14:creationId xmlns:p14="http://schemas.microsoft.com/office/powerpoint/2010/main" val="265711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10:00-19:00 Monday to Sunday.  Embedded consultant</a:t>
            </a:r>
          </a:p>
          <a:p>
            <a:r>
              <a:rPr lang="en-GB" dirty="0" smtClean="0"/>
              <a:t>At other times, the assessment area will be Nurse-Led, with additional medical staff if available</a:t>
            </a:r>
          </a:p>
          <a:p>
            <a:r>
              <a:rPr lang="en-GB" dirty="0" smtClean="0"/>
              <a:t>NURSING:</a:t>
            </a:r>
          </a:p>
          <a:p>
            <a:r>
              <a:rPr lang="en-GB" dirty="0" smtClean="0"/>
              <a:t>There will be 2 AA nurses, 1 Streaming Nurse and a Clinical Support Worker at all times, plus an Ambulance Nurse</a:t>
            </a:r>
          </a:p>
          <a:p>
            <a:endParaRPr lang="en-GB" dirty="0"/>
          </a:p>
        </p:txBody>
      </p:sp>
      <p:sp>
        <p:nvSpPr>
          <p:cNvPr id="4" name="Slide Number Placeholder 3"/>
          <p:cNvSpPr>
            <a:spLocks noGrp="1"/>
          </p:cNvSpPr>
          <p:nvPr>
            <p:ph type="sldNum" sz="quarter" idx="10"/>
          </p:nvPr>
        </p:nvSpPr>
        <p:spPr/>
        <p:txBody>
          <a:bodyPr/>
          <a:lstStyle/>
          <a:p>
            <a:fld id="{5E5E5B98-8623-41E8-AAF1-4ECCE328C985}" type="slidenum">
              <a:rPr lang="en-GB" smtClean="0"/>
              <a:t>12</a:t>
            </a:fld>
            <a:endParaRPr lang="en-GB"/>
          </a:p>
        </p:txBody>
      </p:sp>
    </p:spTree>
    <p:extLst>
      <p:ext uri="{BB962C8B-B14F-4D97-AF65-F5344CB8AC3E}">
        <p14:creationId xmlns:p14="http://schemas.microsoft.com/office/powerpoint/2010/main" val="408620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Too much choice!</a:t>
            </a:r>
            <a:endParaRPr lang="en-GB" dirty="0"/>
          </a:p>
        </p:txBody>
      </p:sp>
      <p:sp>
        <p:nvSpPr>
          <p:cNvPr id="4" name="Slide Number Placeholder 3"/>
          <p:cNvSpPr>
            <a:spLocks noGrp="1"/>
          </p:cNvSpPr>
          <p:nvPr>
            <p:ph type="sldNum" sz="quarter" idx="10"/>
          </p:nvPr>
        </p:nvSpPr>
        <p:spPr/>
        <p:txBody>
          <a:bodyPr/>
          <a:lstStyle/>
          <a:p>
            <a:fld id="{5E5E5B98-8623-41E8-AAF1-4ECCE328C985}" type="slidenum">
              <a:rPr lang="en-GB" smtClean="0"/>
              <a:t>13</a:t>
            </a:fld>
            <a:endParaRPr lang="en-GB"/>
          </a:p>
        </p:txBody>
      </p:sp>
    </p:spTree>
    <p:extLst>
      <p:ext uri="{BB962C8B-B14F-4D97-AF65-F5344CB8AC3E}">
        <p14:creationId xmlns:p14="http://schemas.microsoft.com/office/powerpoint/2010/main" val="2010904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8580" y="3657787"/>
            <a:ext cx="4333819" cy="1508843"/>
          </a:xfrm>
        </p:spPr>
        <p:txBody>
          <a:bodyPr lIns="0" tIns="0" rIns="0" bIns="0" anchor="t">
            <a:noAutofit/>
          </a:bodyPr>
          <a:lstStyle>
            <a:lvl1pPr algn="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27210" y="5258703"/>
            <a:ext cx="2615184" cy="677355"/>
          </a:xfrm>
        </p:spPr>
        <p:txBody>
          <a:bodyPr lIns="0" tIns="0" rIns="0" bIns="0">
            <a:normAutofit/>
          </a:bodyPr>
          <a:lstStyle>
            <a:lvl1pPr marL="0" indent="0" algn="r">
              <a:buNone/>
              <a:defRPr sz="1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5838007" y="6356352"/>
            <a:ext cx="3086100" cy="365125"/>
          </a:xfrm>
          <a:prstGeom prst="rect">
            <a:avLst/>
          </a:prstGeom>
        </p:spPr>
        <p:txBody>
          <a:bodyPr lIns="0" tIns="0" rIns="0" bIns="0" anchor="t"/>
          <a:lstStyle>
            <a:lvl1pPr algn="r">
              <a:defRPr sz="1200">
                <a:solidFill>
                  <a:schemeClr val="bg1"/>
                </a:solidFill>
                <a:latin typeface="Arial" charset="0"/>
                <a:ea typeface="Arial" charset="0"/>
                <a:cs typeface="Arial" charset="0"/>
              </a:defRPr>
            </a:lvl1pPr>
          </a:lstStyle>
          <a:p>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63" y="199039"/>
            <a:ext cx="2235200" cy="20002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67037" y="199036"/>
            <a:ext cx="1076325" cy="469900"/>
          </a:xfrm>
          <a:prstGeom prst="rect">
            <a:avLst/>
          </a:prstGeom>
        </p:spPr>
      </p:pic>
    </p:spTree>
    <p:extLst>
      <p:ext uri="{BB962C8B-B14F-4D97-AF65-F5344CB8AC3E}">
        <p14:creationId xmlns:p14="http://schemas.microsoft.com/office/powerpoint/2010/main" val="144962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2357816"/>
            <a:ext cx="7886700" cy="3825273"/>
          </a:xfrm>
        </p:spPr>
        <p:txBody>
          <a:bodyPr/>
          <a:lstStyle>
            <a:lvl1pPr>
              <a:defRPr sz="1800"/>
            </a:lvl1pPr>
            <a:lvl2pPr>
              <a:defRPr sz="1600"/>
            </a:lvl2pPr>
            <a:lvl3pPr>
              <a:defRPr sz="1400"/>
            </a:lvl3pPr>
            <a:lvl4pPr>
              <a:defRPr sz="11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1457" y="152710"/>
            <a:ext cx="762000" cy="33655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172" y="152711"/>
            <a:ext cx="1517650" cy="139700"/>
          </a:xfrm>
          <a:prstGeom prst="rect">
            <a:avLst/>
          </a:prstGeom>
        </p:spPr>
      </p:pic>
    </p:spTree>
    <p:extLst>
      <p:ext uri="{BB962C8B-B14F-4D97-AF65-F5344CB8AC3E}">
        <p14:creationId xmlns:p14="http://schemas.microsoft.com/office/powerpoint/2010/main" val="98371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7313"/>
            <a:ext cx="78867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2357813"/>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6058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783" rtl="0" eaLnBrk="1" latinLnBrk="0" hangingPunct="1">
        <a:lnSpc>
          <a:spcPct val="90000"/>
        </a:lnSpc>
        <a:spcBef>
          <a:spcPct val="0"/>
        </a:spcBef>
        <a:buNone/>
        <a:defRPr sz="3300" b="1" i="0" kern="1200">
          <a:gradFill>
            <a:gsLst>
              <a:gs pos="0">
                <a:srgbClr val="39C1C3"/>
              </a:gs>
              <a:gs pos="100000">
                <a:srgbClr val="005AA8"/>
              </a:gs>
            </a:gsLst>
            <a:lin ang="0" scaled="0"/>
          </a:gra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Clr>
          <a:srgbClr val="39C1C3"/>
        </a:buClr>
        <a:buFont typeface="Arial"/>
        <a:buChar char="•"/>
        <a:defRPr sz="2100" kern="1200">
          <a:solidFill>
            <a:srgbClr val="005AA8"/>
          </a:solidFill>
          <a:latin typeface="Arial" charset="0"/>
          <a:ea typeface="Arial" charset="0"/>
          <a:cs typeface="Arial" charset="0"/>
        </a:defRPr>
      </a:lvl1pPr>
      <a:lvl2pPr marL="514337" indent="-171446" algn="l" defTabSz="685783" rtl="0" eaLnBrk="1" latinLnBrk="0" hangingPunct="1">
        <a:lnSpc>
          <a:spcPct val="90000"/>
        </a:lnSpc>
        <a:spcBef>
          <a:spcPts val="375"/>
        </a:spcBef>
        <a:buClr>
          <a:srgbClr val="39C1C3"/>
        </a:buClr>
        <a:buFont typeface="Arial"/>
        <a:buChar char="•"/>
        <a:defRPr sz="1800" kern="1200">
          <a:solidFill>
            <a:srgbClr val="005AA8"/>
          </a:solidFill>
          <a:latin typeface="Arial" charset="0"/>
          <a:ea typeface="Arial" charset="0"/>
          <a:cs typeface="Arial" charset="0"/>
        </a:defRPr>
      </a:lvl2pPr>
      <a:lvl3pPr marL="857228" indent="-171446" algn="l" defTabSz="685783" rtl="0" eaLnBrk="1" latinLnBrk="0" hangingPunct="1">
        <a:lnSpc>
          <a:spcPct val="90000"/>
        </a:lnSpc>
        <a:spcBef>
          <a:spcPts val="375"/>
        </a:spcBef>
        <a:buClr>
          <a:srgbClr val="39C1C3"/>
        </a:buClr>
        <a:buFont typeface="Arial"/>
        <a:buChar char="•"/>
        <a:defRPr sz="1500" kern="1200">
          <a:solidFill>
            <a:srgbClr val="005AA8"/>
          </a:solidFill>
          <a:latin typeface="Arial" charset="0"/>
          <a:ea typeface="Arial" charset="0"/>
          <a:cs typeface="Arial" charset="0"/>
        </a:defRPr>
      </a:lvl3pPr>
      <a:lvl4pPr marL="1200120" indent="-171446" algn="l" defTabSz="685783"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4pPr>
      <a:lvl5pPr marL="1543012" indent="-171446" algn="l" defTabSz="685783"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t>Optimizing Initial </a:t>
            </a:r>
            <a:r>
              <a:rPr lang="en-GB" sz="4000" dirty="0" smtClean="0"/>
              <a:t>Assessment</a:t>
            </a:r>
            <a:r>
              <a:rPr lang="en-GB" dirty="0" smtClean="0"/>
              <a:t/>
            </a:r>
            <a:br>
              <a:rPr lang="en-GB" dirty="0" smtClean="0"/>
            </a:br>
            <a:r>
              <a:rPr lang="en-GB" dirty="0" smtClean="0"/>
              <a:t>Neil </a:t>
            </a:r>
            <a:r>
              <a:rPr lang="en-GB" dirty="0"/>
              <a:t>Dawson</a:t>
            </a:r>
            <a:br>
              <a:rPr lang="en-GB" dirty="0"/>
            </a:br>
            <a:r>
              <a:rPr lang="en-GB" dirty="0" smtClean="0"/>
              <a:t>ED Consultant</a:t>
            </a:r>
            <a:r>
              <a:rPr lang="en-GB" dirty="0"/>
              <a:t/>
            </a:r>
            <a:br>
              <a:rPr lang="en-GB" dirty="0"/>
            </a:br>
            <a:r>
              <a:rPr lang="en-GB" dirty="0" smtClean="0"/>
              <a:t>October </a:t>
            </a:r>
            <a:r>
              <a:rPr lang="en-GB" dirty="0"/>
              <a:t>2019</a:t>
            </a:r>
            <a:br>
              <a:rPr lang="en-GB" dirty="0"/>
            </a:br>
            <a:endParaRPr lang="en-US" dirty="0"/>
          </a:p>
        </p:txBody>
      </p:sp>
      <p:sp>
        <p:nvSpPr>
          <p:cNvPr id="3" name="Subtitle 2"/>
          <p:cNvSpPr>
            <a:spLocks noGrp="1"/>
          </p:cNvSpPr>
          <p:nvPr>
            <p:ph type="subTitle" idx="1"/>
          </p:nvPr>
        </p:nvSpPr>
        <p:spPr/>
        <p:txBody>
          <a:bodyPr vert="horz" lIns="0" tIns="0" rIns="0" bIns="0" rtlCol="0" anchor="t">
            <a:normAutofit/>
          </a:bodyPr>
          <a:lstStyle/>
          <a:p>
            <a:r>
              <a:rPr lang="en-US" dirty="0">
                <a:latin typeface="Arial"/>
                <a:cs typeface="Arial"/>
              </a:rPr>
              <a:t>ORGANISATION</a:t>
            </a:r>
            <a:endParaRPr lang="en-US" dirty="0"/>
          </a:p>
        </p:txBody>
      </p:sp>
      <p:grpSp>
        <p:nvGrpSpPr>
          <p:cNvPr id="4" name="Group 3"/>
          <p:cNvGrpSpPr/>
          <p:nvPr/>
        </p:nvGrpSpPr>
        <p:grpSpPr>
          <a:xfrm>
            <a:off x="257680" y="4954986"/>
            <a:ext cx="1746733" cy="1583928"/>
            <a:chOff x="257680" y="3698146"/>
            <a:chExt cx="1246299" cy="1180043"/>
          </a:xfrm>
        </p:grpSpPr>
        <p:sp>
          <p:nvSpPr>
            <p:cNvPr id="5" name="TextBox 4"/>
            <p:cNvSpPr txBox="1"/>
            <p:nvPr/>
          </p:nvSpPr>
          <p:spPr>
            <a:xfrm>
              <a:off x="387778" y="4006574"/>
              <a:ext cx="1116201" cy="495418"/>
            </a:xfrm>
            <a:prstGeom prst="rect">
              <a:avLst/>
            </a:prstGeom>
            <a:noFill/>
          </p:spPr>
          <p:txBody>
            <a:bodyPr wrap="square" lIns="0" tIns="0" rIns="0" bIns="0" rtlCol="0">
              <a:noAutofit/>
            </a:bodyPr>
            <a:lstStyle/>
            <a:p>
              <a:pPr>
                <a:lnSpc>
                  <a:spcPts val="1200"/>
                </a:lnSpc>
              </a:pPr>
              <a:r>
                <a:rPr lang="en-US" sz="1200" b="1" dirty="0">
                  <a:solidFill>
                    <a:schemeClr val="bg1"/>
                  </a:solidFill>
                  <a:latin typeface="Arial" charset="0"/>
                  <a:ea typeface="Arial" charset="0"/>
                  <a:cs typeface="Arial" charset="0"/>
                </a:rPr>
                <a:t>Oxford</a:t>
              </a:r>
            </a:p>
          </p:txBody>
        </p:sp>
        <p:sp>
          <p:nvSpPr>
            <p:cNvPr id="6" name="Rectangle 5"/>
            <p:cNvSpPr/>
            <p:nvPr/>
          </p:nvSpPr>
          <p:spPr>
            <a:xfrm>
              <a:off x="257680" y="3698146"/>
              <a:ext cx="1196470" cy="11800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78" y="4288167"/>
              <a:ext cx="920321" cy="427649"/>
            </a:xfrm>
            <a:prstGeom prst="rect">
              <a:avLst/>
            </a:prstGeom>
          </p:spPr>
        </p:pic>
      </p:grpSp>
    </p:spTree>
    <p:extLst>
      <p:ext uri="{BB962C8B-B14F-4D97-AF65-F5344CB8AC3E}">
        <p14:creationId xmlns:p14="http://schemas.microsoft.com/office/powerpoint/2010/main" val="150899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73" t="10745" r="35859" b="9992"/>
          <a:stretch/>
        </p:blipFill>
        <p:spPr bwMode="auto">
          <a:xfrm>
            <a:off x="539552" y="0"/>
            <a:ext cx="6505914" cy="67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a:xfrm>
            <a:off x="5814391" y="5247244"/>
            <a:ext cx="3210338" cy="1570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Resus</a:t>
            </a:r>
            <a:r>
              <a:rPr lang="en-GB" dirty="0" smtClean="0"/>
              <a:t> </a:t>
            </a:r>
            <a:r>
              <a:rPr lang="en-GB" dirty="0"/>
              <a:t>R</a:t>
            </a:r>
            <a:r>
              <a:rPr lang="en-GB" dirty="0" smtClean="0"/>
              <a:t>ebuild Active</a:t>
            </a:r>
            <a:endParaRPr lang="en-GB" dirty="0"/>
          </a:p>
        </p:txBody>
      </p:sp>
    </p:spTree>
    <p:extLst>
      <p:ext uri="{BB962C8B-B14F-4D97-AF65-F5344CB8AC3E}">
        <p14:creationId xmlns:p14="http://schemas.microsoft.com/office/powerpoint/2010/main" val="255703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22"/>
          <a:stretch/>
        </p:blipFill>
        <p:spPr bwMode="auto">
          <a:xfrm>
            <a:off x="0" y="402535"/>
            <a:ext cx="9143696" cy="577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31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Operating Policy</a:t>
            </a:r>
            <a:endParaRPr lang="en-US" dirty="0"/>
          </a:p>
        </p:txBody>
      </p:sp>
      <p:sp>
        <p:nvSpPr>
          <p:cNvPr id="4" name="Content Placeholder 3"/>
          <p:cNvSpPr>
            <a:spLocks noGrp="1"/>
          </p:cNvSpPr>
          <p:nvPr>
            <p:ph idx="1"/>
          </p:nvPr>
        </p:nvSpPr>
        <p:spPr/>
        <p:txBody>
          <a:bodyPr/>
          <a:lstStyle/>
          <a:p>
            <a:r>
              <a:rPr lang="en-GB" dirty="0"/>
              <a:t>All adult patients (16 and over) to go through AA for streaming, regardless if they self present or come via ambulance.  They should be seen within 15 minutes of booking in</a:t>
            </a:r>
          </a:p>
          <a:p>
            <a:r>
              <a:rPr lang="en-GB" dirty="0"/>
              <a:t>Minors patients streamed by the Minors Nurse</a:t>
            </a:r>
          </a:p>
          <a:p>
            <a:r>
              <a:rPr lang="en-GB" dirty="0"/>
              <a:t>In the Trolley Bay, a combined team of a Doctor and a Nurse will assess each patient with support from a CSW.  They will determine what investigations and treatments need to be carried out immediately and where the onward destination should be</a:t>
            </a:r>
          </a:p>
          <a:p>
            <a:r>
              <a:rPr lang="en-GB" dirty="0"/>
              <a:t>Patients should spend no longer than 30 minutes in AA Trolley Bay</a:t>
            </a:r>
          </a:p>
          <a:p>
            <a:endParaRPr lang="en-GB" dirty="0"/>
          </a:p>
        </p:txBody>
      </p:sp>
    </p:spTree>
    <p:extLst>
      <p:ext uri="{BB962C8B-B14F-4D97-AF65-F5344CB8AC3E}">
        <p14:creationId xmlns:p14="http://schemas.microsoft.com/office/powerpoint/2010/main" val="352608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Destinations after AA</a:t>
            </a:r>
            <a:endParaRPr lang="en-US" dirty="0"/>
          </a:p>
        </p:txBody>
      </p:sp>
      <p:sp>
        <p:nvSpPr>
          <p:cNvPr id="4" name="Content Placeholder 3"/>
          <p:cNvSpPr>
            <a:spLocks noGrp="1"/>
          </p:cNvSpPr>
          <p:nvPr>
            <p:ph idx="1"/>
          </p:nvPr>
        </p:nvSpPr>
        <p:spPr/>
        <p:txBody>
          <a:bodyPr/>
          <a:lstStyle/>
          <a:p>
            <a:r>
              <a:rPr lang="en-GB" dirty="0"/>
              <a:t>Surgical Emergency Unit (SEU)-phone referral from nurse</a:t>
            </a:r>
          </a:p>
          <a:p>
            <a:r>
              <a:rPr lang="en-GB" dirty="0"/>
              <a:t>Acute Ambulatory Unit (AAU)- 8-17:00 up to 10 electronic referrals can be made direct to AAU</a:t>
            </a:r>
          </a:p>
          <a:p>
            <a:r>
              <a:rPr lang="en-GB" dirty="0"/>
              <a:t>Urgent Care Centre (part of ED)</a:t>
            </a:r>
          </a:p>
          <a:p>
            <a:r>
              <a:rPr lang="en-GB" dirty="0"/>
              <a:t>Majors Trolleys</a:t>
            </a:r>
          </a:p>
          <a:p>
            <a:r>
              <a:rPr lang="en-GB" dirty="0"/>
              <a:t>Majors Chairs</a:t>
            </a:r>
          </a:p>
          <a:p>
            <a:r>
              <a:rPr lang="en-GB" dirty="0"/>
              <a:t>Minors (waiting room)</a:t>
            </a:r>
          </a:p>
          <a:p>
            <a:r>
              <a:rPr lang="en-GB" dirty="0"/>
              <a:t>Other destinations within hospital (GP referral unit, </a:t>
            </a:r>
            <a:r>
              <a:rPr lang="en-GB" dirty="0" err="1"/>
              <a:t>Gynae</a:t>
            </a:r>
            <a:r>
              <a:rPr lang="en-GB" dirty="0"/>
              <a:t> Triage, Surgical Specialties </a:t>
            </a:r>
            <a:r>
              <a:rPr lang="en-GB" dirty="0" err="1"/>
              <a:t>InPatient</a:t>
            </a:r>
            <a:r>
              <a:rPr lang="en-GB" dirty="0"/>
              <a:t>)</a:t>
            </a:r>
          </a:p>
          <a:p>
            <a:endParaRPr lang="en-GB" dirty="0"/>
          </a:p>
        </p:txBody>
      </p:sp>
    </p:spTree>
    <p:extLst>
      <p:ext uri="{BB962C8B-B14F-4D97-AF65-F5344CB8AC3E}">
        <p14:creationId xmlns:p14="http://schemas.microsoft.com/office/powerpoint/2010/main" val="70053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impact of AA</a:t>
            </a:r>
            <a:endParaRPr lang="en-US" dirty="0"/>
          </a:p>
        </p:txBody>
      </p:sp>
      <p:sp>
        <p:nvSpPr>
          <p:cNvPr id="4" name="Content Placeholder 3"/>
          <p:cNvSpPr>
            <a:spLocks noGrp="1"/>
          </p:cNvSpPr>
          <p:nvPr>
            <p:ph idx="1"/>
          </p:nvPr>
        </p:nvSpPr>
        <p:spPr/>
        <p:txBody>
          <a:bodyPr/>
          <a:lstStyle/>
          <a:p>
            <a:r>
              <a:rPr lang="en-GB" dirty="0"/>
              <a:t>The new process SLOWED things down initially as rather than 1 nurse doing streaming, doctors were also reviewing and moving over into full clinical assessment.</a:t>
            </a:r>
          </a:p>
          <a:p>
            <a:r>
              <a:rPr lang="en-GB" dirty="0"/>
              <a:t>The medical staffing was inconsistent and the role of the doctor was inconsistent</a:t>
            </a:r>
          </a:p>
          <a:p>
            <a:r>
              <a:rPr lang="en-GB" b="1" dirty="0"/>
              <a:t>The availability of the old 3 RNA bays as Resus Step down bays decongested resus</a:t>
            </a:r>
          </a:p>
          <a:p>
            <a:pPr marL="0" indent="0">
              <a:buNone/>
            </a:pPr>
            <a:r>
              <a:rPr lang="en-GB" dirty="0"/>
              <a:t>100% or more occupancy in Main department meant that the Assessment cubicles were being used as Majors bays, delaying new assessments being done.</a:t>
            </a:r>
          </a:p>
          <a:p>
            <a:endParaRPr lang="en-GB" dirty="0"/>
          </a:p>
        </p:txBody>
      </p:sp>
    </p:spTree>
    <p:extLst>
      <p:ext uri="{BB962C8B-B14F-4D97-AF65-F5344CB8AC3E}">
        <p14:creationId xmlns:p14="http://schemas.microsoft.com/office/powerpoint/2010/main" val="66023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879" t="51784" r="28613" b="10054"/>
          <a:stretch/>
        </p:blipFill>
        <p:spPr bwMode="auto">
          <a:xfrm>
            <a:off x="289525" y="897313"/>
            <a:ext cx="8564136" cy="550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45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Ambulance pts over the last 2 years</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41" t="22187" r="12919" b="5746"/>
          <a:stretch/>
        </p:blipFill>
        <p:spPr bwMode="auto">
          <a:xfrm>
            <a:off x="-79933" y="1510748"/>
            <a:ext cx="8329411" cy="541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46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Adapting to improve performance</a:t>
            </a:r>
            <a:endParaRPr lang="en-US" dirty="0"/>
          </a:p>
        </p:txBody>
      </p:sp>
      <p:sp>
        <p:nvSpPr>
          <p:cNvPr id="4" name="Content Placeholder 3"/>
          <p:cNvSpPr>
            <a:spLocks noGrp="1"/>
          </p:cNvSpPr>
          <p:nvPr>
            <p:ph idx="1"/>
          </p:nvPr>
        </p:nvSpPr>
        <p:spPr/>
        <p:txBody>
          <a:bodyPr/>
          <a:lstStyle/>
          <a:p>
            <a:r>
              <a:rPr lang="en-GB" b="1" dirty="0"/>
              <a:t>15th March 2019- </a:t>
            </a:r>
            <a:r>
              <a:rPr lang="en-GB" dirty="0"/>
              <a:t>changes made to reduce the number of investigations (Bloods/non time critical </a:t>
            </a:r>
            <a:r>
              <a:rPr lang="en-GB" dirty="0" smtClean="0"/>
              <a:t>ECGs</a:t>
            </a:r>
            <a:r>
              <a:rPr lang="en-GB" dirty="0"/>
              <a:t>) due to backlog building up in Waiting room. There was also a lack of nursing assistants and nurses in AA to do these investigations. </a:t>
            </a:r>
          </a:p>
          <a:p>
            <a:r>
              <a:rPr lang="en-GB" b="1" dirty="0" smtClean="0"/>
              <a:t>28</a:t>
            </a:r>
            <a:r>
              <a:rPr lang="en-GB" b="1" baseline="30000" dirty="0" smtClean="0"/>
              <a:t>th</a:t>
            </a:r>
            <a:r>
              <a:rPr lang="en-GB" b="1" dirty="0" smtClean="0"/>
              <a:t> June </a:t>
            </a:r>
            <a:r>
              <a:rPr lang="en-GB" dirty="0" smtClean="0"/>
              <a:t>-Ambulatory </a:t>
            </a:r>
            <a:r>
              <a:rPr lang="en-GB" dirty="0"/>
              <a:t>patients brought in by Ambulance now go straight to Majors Chairs and are assessed there, bypassing AA . The nursing team in chairs was increased back up to 2 nurses and 1 CSW to accommodate this. The chairs nurses then do the full assessment with investigations as necessary. </a:t>
            </a:r>
          </a:p>
          <a:p>
            <a:endParaRPr lang="en-GB" dirty="0"/>
          </a:p>
        </p:txBody>
      </p:sp>
    </p:spTree>
    <p:extLst>
      <p:ext uri="{BB962C8B-B14F-4D97-AF65-F5344CB8AC3E}">
        <p14:creationId xmlns:p14="http://schemas.microsoft.com/office/powerpoint/2010/main" val="205490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 from staff</a:t>
            </a:r>
            <a:endParaRPr lang="en-US" dirty="0"/>
          </a:p>
        </p:txBody>
      </p:sp>
      <p:sp>
        <p:nvSpPr>
          <p:cNvPr id="4" name="Content Placeholder 3"/>
          <p:cNvSpPr>
            <a:spLocks noGrp="1"/>
          </p:cNvSpPr>
          <p:nvPr>
            <p:ph idx="1"/>
          </p:nvPr>
        </p:nvSpPr>
        <p:spPr/>
        <p:txBody>
          <a:bodyPr/>
          <a:lstStyle/>
          <a:p>
            <a:pPr lvl="0">
              <a:buFont typeface="Calibri"/>
              <a:buChar char="-"/>
            </a:pPr>
            <a:r>
              <a:rPr lang="en-GB" dirty="0">
                <a:solidFill>
                  <a:srgbClr val="1F497D"/>
                </a:solidFill>
                <a:latin typeface="Arial" panose="020B0604020202020204" pitchFamily="34" charset="0"/>
                <a:ea typeface="Calibri"/>
                <a:cs typeface="Arial" panose="020B0604020202020204" pitchFamily="34" charset="0"/>
              </a:rPr>
              <a:t>A reduced feeling of autonomy from the nursing staff, having a Doctor there made some people doubt their decision making and they felt a constant need to have the patient reviewed before they are sent to AAU for example. </a:t>
            </a:r>
            <a:endParaRPr lang="en-GB" dirty="0">
              <a:latin typeface="Arial" panose="020B0604020202020204" pitchFamily="34" charset="0"/>
              <a:ea typeface="Calibri"/>
              <a:cs typeface="Arial" panose="020B0604020202020204" pitchFamily="34" charset="0"/>
            </a:endParaRPr>
          </a:p>
          <a:p>
            <a:pPr lvl="0">
              <a:buFont typeface="Calibri"/>
              <a:buChar char="-"/>
            </a:pPr>
            <a:r>
              <a:rPr lang="en-GB" dirty="0">
                <a:solidFill>
                  <a:srgbClr val="1F497D"/>
                </a:solidFill>
                <a:latin typeface="Arial" panose="020B0604020202020204" pitchFamily="34" charset="0"/>
                <a:ea typeface="Calibri"/>
                <a:cs typeface="Arial" panose="020B0604020202020204" pitchFamily="34" charset="0"/>
              </a:rPr>
              <a:t>The need for a navigator/co-ordinator to have an overview…a rebrand of the Ambulance nurse role to be renamed “Assessment Area Co-ordinator” and include an overview of the activity in AA and help facilitate flow by not getting involved in individual assessments but prioritising patients and helping with the organisation of the area. </a:t>
            </a:r>
            <a:endParaRPr lang="en-GB"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70781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Potential solutions going forward</a:t>
            </a:r>
            <a:endParaRPr lang="en-US" dirty="0"/>
          </a:p>
        </p:txBody>
      </p:sp>
      <p:sp>
        <p:nvSpPr>
          <p:cNvPr id="4" name="Content Placeholder 3"/>
          <p:cNvSpPr>
            <a:spLocks noGrp="1"/>
          </p:cNvSpPr>
          <p:nvPr>
            <p:ph idx="1"/>
          </p:nvPr>
        </p:nvSpPr>
        <p:spPr/>
        <p:txBody>
          <a:bodyPr>
            <a:normAutofit fontScale="92500" lnSpcReduction="10000"/>
          </a:bodyPr>
          <a:lstStyle/>
          <a:p>
            <a:r>
              <a:rPr lang="en-GB" dirty="0"/>
              <a:t>Innovative Operational Review of system required- huge QIP- this needs to be supplemented with stakeholder ‘buy-in’ the main- FLOW priority</a:t>
            </a:r>
          </a:p>
          <a:p>
            <a:r>
              <a:rPr lang="en-GB" b="1" dirty="0"/>
              <a:t>Review of AA SOP to include Consultant operation to ensure a degree of standardisation- this needs to include ‘SCAS Ambulance Handover’ particularly in times of surge</a:t>
            </a:r>
          </a:p>
          <a:p>
            <a:r>
              <a:rPr lang="en-GB" dirty="0"/>
              <a:t>Support from IT to ensure EPR can support Consultant decisions prior to booking in</a:t>
            </a:r>
          </a:p>
          <a:p>
            <a:r>
              <a:rPr lang="en-GB" b="1" dirty="0"/>
              <a:t>Consider Receptionist built into process in AA to enable rapid check in and therefore prescription delivery</a:t>
            </a:r>
          </a:p>
          <a:p>
            <a:r>
              <a:rPr lang="en-GB" dirty="0"/>
              <a:t>‘Assessment Area Co-ordinator’ has been created</a:t>
            </a:r>
          </a:p>
          <a:p>
            <a:r>
              <a:rPr lang="en-GB" b="1" dirty="0"/>
              <a:t>Nursing team in Majors Chairs has been augmented to enable to be able to directly accept streaming of patients from AA (2 RN/ 1CSW)</a:t>
            </a:r>
          </a:p>
          <a:p>
            <a:r>
              <a:rPr lang="en-GB" dirty="0"/>
              <a:t>New Infrastructure support is to be made available in March 2020 (the old resus room) and this needs to be carefully considered in view of the proposed process</a:t>
            </a:r>
          </a:p>
          <a:p>
            <a:endParaRPr lang="en-GB" dirty="0"/>
          </a:p>
        </p:txBody>
      </p:sp>
    </p:spTree>
    <p:extLst>
      <p:ext uri="{BB962C8B-B14F-4D97-AF65-F5344CB8AC3E}">
        <p14:creationId xmlns:p14="http://schemas.microsoft.com/office/powerpoint/2010/main" val="137766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discuss</a:t>
            </a:r>
            <a:endParaRPr lang="en-US" dirty="0"/>
          </a:p>
        </p:txBody>
      </p:sp>
      <p:sp>
        <p:nvSpPr>
          <p:cNvPr id="4" name="Content Placeholder 3"/>
          <p:cNvSpPr>
            <a:spLocks noGrp="1"/>
          </p:cNvSpPr>
          <p:nvPr>
            <p:ph idx="1"/>
          </p:nvPr>
        </p:nvSpPr>
        <p:spPr/>
        <p:txBody>
          <a:bodyPr/>
          <a:lstStyle/>
          <a:p>
            <a:r>
              <a:rPr lang="en-GB" dirty="0"/>
              <a:t>RCEM guidance on Initial Assessment</a:t>
            </a:r>
          </a:p>
          <a:p>
            <a:r>
              <a:rPr lang="en-GB" dirty="0"/>
              <a:t>Background to the opening of John Radcliffe Emergency Department Assessment Area (AA)</a:t>
            </a:r>
          </a:p>
          <a:p>
            <a:r>
              <a:rPr lang="en-GB" dirty="0"/>
              <a:t>Current issues with AA</a:t>
            </a:r>
          </a:p>
          <a:p>
            <a:r>
              <a:rPr lang="en-GB" dirty="0"/>
              <a:t>Ideas to improve Quality in AA</a:t>
            </a:r>
          </a:p>
          <a:p>
            <a:endParaRPr lang="en-GB" dirty="0"/>
          </a:p>
        </p:txBody>
      </p:sp>
    </p:spTree>
    <p:extLst>
      <p:ext uri="{BB962C8B-B14F-4D97-AF65-F5344CB8AC3E}">
        <p14:creationId xmlns:p14="http://schemas.microsoft.com/office/powerpoint/2010/main" val="85032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Name</a:t>
            </a:r>
            <a:r>
              <a:rPr lang="en-US" dirty="0" smtClean="0"/>
              <a:t>: </a:t>
            </a:r>
            <a:r>
              <a:rPr lang="en-US" dirty="0" err="1" smtClean="0"/>
              <a:t>Dr</a:t>
            </a:r>
            <a:r>
              <a:rPr lang="en-US" dirty="0" smtClean="0"/>
              <a:t> Neil Dawson</a:t>
            </a:r>
            <a:r>
              <a:rPr lang="en-US" dirty="0"/>
              <a:t/>
            </a:r>
            <a:br>
              <a:rPr lang="en-US" dirty="0"/>
            </a:br>
            <a:r>
              <a:rPr lang="en-US" dirty="0" err="1" smtClean="0"/>
              <a:t>Title:Emergency</a:t>
            </a:r>
            <a:r>
              <a:rPr lang="en-US" dirty="0" smtClean="0"/>
              <a:t> Medicine Consultant</a:t>
            </a:r>
            <a:r>
              <a:rPr lang="en-US" dirty="0"/>
              <a:t/>
            </a:r>
            <a:br>
              <a:rPr lang="en-US" dirty="0"/>
            </a:br>
            <a:r>
              <a:rPr lang="en-US" dirty="0" err="1" smtClean="0"/>
              <a:t>Organisation:OUH</a:t>
            </a:r>
            <a:endParaRPr lang="en-US" dirty="0"/>
          </a:p>
        </p:txBody>
      </p:sp>
      <p:sp>
        <p:nvSpPr>
          <p:cNvPr id="3" name="Content Placeholder 2"/>
          <p:cNvSpPr>
            <a:spLocks noGrp="1"/>
          </p:cNvSpPr>
          <p:nvPr>
            <p:ph idx="1"/>
          </p:nvPr>
        </p:nvSpPr>
        <p:spPr/>
        <p:txBody>
          <a:bodyPr/>
          <a:lstStyle/>
          <a:p>
            <a:r>
              <a:rPr lang="en-US" dirty="0"/>
              <a:t>Contact </a:t>
            </a:r>
            <a:r>
              <a:rPr lang="en-US" dirty="0" smtClean="0"/>
              <a:t>Details</a:t>
            </a:r>
          </a:p>
          <a:p>
            <a:r>
              <a:rPr lang="en-US" dirty="0" smtClean="0"/>
              <a:t>Neil.dawson@ouh.nhs.uk</a:t>
            </a:r>
            <a:endParaRPr lang="en-US" dirty="0"/>
          </a:p>
        </p:txBody>
      </p:sp>
    </p:spTree>
    <p:extLst>
      <p:ext uri="{BB962C8B-B14F-4D97-AF65-F5344CB8AC3E}">
        <p14:creationId xmlns:p14="http://schemas.microsoft.com/office/powerpoint/2010/main" val="128883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RCEM guidance on Initial Assessment (Feb 2017)</a:t>
            </a:r>
            <a:endParaRPr lang="en-US" dirty="0"/>
          </a:p>
        </p:txBody>
      </p:sp>
      <p:sp>
        <p:nvSpPr>
          <p:cNvPr id="4" name="Content Placeholder 3"/>
          <p:cNvSpPr>
            <a:spLocks noGrp="1"/>
          </p:cNvSpPr>
          <p:nvPr>
            <p:ph idx="1"/>
          </p:nvPr>
        </p:nvSpPr>
        <p:spPr/>
        <p:txBody>
          <a:bodyPr/>
          <a:lstStyle/>
          <a:p>
            <a:r>
              <a:rPr lang="en-GB" dirty="0"/>
              <a:t>“A critical function of </a:t>
            </a:r>
            <a:r>
              <a:rPr lang="en-GB" dirty="0" smtClean="0"/>
              <a:t>all </a:t>
            </a:r>
            <a:r>
              <a:rPr lang="en-GB" dirty="0"/>
              <a:t>EDs is to have  reliable processes that can sort patients, in accordance with their clinical need”</a:t>
            </a:r>
          </a:p>
          <a:p>
            <a:r>
              <a:rPr lang="en-GB" dirty="0"/>
              <a:t>Aims to improve Safety and Efficiency</a:t>
            </a:r>
          </a:p>
          <a:p>
            <a:r>
              <a:rPr lang="en-GB" dirty="0"/>
              <a:t>Patients should be registered within </a:t>
            </a:r>
            <a:r>
              <a:rPr lang="en-GB" b="1" dirty="0"/>
              <a:t>five</a:t>
            </a:r>
            <a:r>
              <a:rPr lang="en-GB" dirty="0"/>
              <a:t> minutes of arrival and should be streamed within </a:t>
            </a:r>
            <a:r>
              <a:rPr lang="en-GB" b="1" dirty="0"/>
              <a:t>15</a:t>
            </a:r>
            <a:r>
              <a:rPr lang="en-GB" dirty="0"/>
              <a:t> minutes of arrival. </a:t>
            </a:r>
          </a:p>
          <a:p>
            <a:r>
              <a:rPr lang="en-GB" dirty="0"/>
              <a:t>“Capacity must be planned to meet variation in demand, not average demand”</a:t>
            </a:r>
          </a:p>
          <a:p>
            <a:endParaRPr lang="en-GB" dirty="0"/>
          </a:p>
        </p:txBody>
      </p:sp>
    </p:spTree>
    <p:extLst>
      <p:ext uri="{BB962C8B-B14F-4D97-AF65-F5344CB8AC3E}">
        <p14:creationId xmlns:p14="http://schemas.microsoft.com/office/powerpoint/2010/main" val="33555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a:t>
            </a:r>
            <a:endParaRPr lang="en-US" dirty="0"/>
          </a:p>
        </p:txBody>
      </p:sp>
      <p:sp>
        <p:nvSpPr>
          <p:cNvPr id="4" name="Content Placeholder 3"/>
          <p:cNvSpPr>
            <a:spLocks noGrp="1"/>
          </p:cNvSpPr>
          <p:nvPr>
            <p:ph idx="1"/>
          </p:nvPr>
        </p:nvSpPr>
        <p:spPr/>
        <p:txBody>
          <a:bodyPr/>
          <a:lstStyle/>
          <a:p>
            <a:r>
              <a:rPr lang="en-GB" dirty="0"/>
              <a:t>NAVIGATION- the process of referring patients to appropriate services prior to a formal process of clinical assessment </a:t>
            </a:r>
          </a:p>
          <a:p>
            <a:r>
              <a:rPr lang="en-GB" dirty="0"/>
              <a:t>STREAMING: allocating patients to different physical areas, pathways or processes in order to improve efficiency and effectiveness, following brief clinical assessment</a:t>
            </a:r>
          </a:p>
          <a:p>
            <a:r>
              <a:rPr lang="en-GB" b="1" dirty="0"/>
              <a:t>Simple</a:t>
            </a:r>
            <a:r>
              <a:rPr lang="en-GB" dirty="0"/>
              <a:t> Streaming: based  on clinical assessment alone, with basic first aid, simple analgesia and simple tests (urinalysis, BM </a:t>
            </a:r>
            <a:r>
              <a:rPr lang="en-GB" dirty="0" err="1"/>
              <a:t>stix</a:t>
            </a:r>
            <a:r>
              <a:rPr lang="en-GB" dirty="0"/>
              <a:t>)</a:t>
            </a:r>
          </a:p>
          <a:p>
            <a:r>
              <a:rPr lang="en-GB" b="1" dirty="0"/>
              <a:t>Complex</a:t>
            </a:r>
            <a:r>
              <a:rPr lang="en-GB" dirty="0"/>
              <a:t> Streaming: initiation of Ix  such as requesting blood tests and radiological tests that aims to bring the clinical decision making process forward</a:t>
            </a:r>
          </a:p>
        </p:txBody>
      </p:sp>
    </p:spTree>
    <p:extLst>
      <p:ext uri="{BB962C8B-B14F-4D97-AF65-F5344CB8AC3E}">
        <p14:creationId xmlns:p14="http://schemas.microsoft.com/office/powerpoint/2010/main" val="320406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Rapid Assessment Systems </a:t>
            </a:r>
            <a:endParaRPr lang="en-US" dirty="0"/>
          </a:p>
        </p:txBody>
      </p:sp>
      <p:sp>
        <p:nvSpPr>
          <p:cNvPr id="4" name="Content Placeholder 3"/>
          <p:cNvSpPr>
            <a:spLocks noGrp="1"/>
          </p:cNvSpPr>
          <p:nvPr>
            <p:ph idx="1"/>
          </p:nvPr>
        </p:nvSpPr>
        <p:spPr/>
        <p:txBody>
          <a:bodyPr/>
          <a:lstStyle/>
          <a:p>
            <a:r>
              <a:rPr lang="en-GB" dirty="0"/>
              <a:t>SEE AND TREAT- directly seeing patients presenting with minor illness or injury, without further triage or assessment (should not wait longer than an hour to be seen)</a:t>
            </a:r>
          </a:p>
          <a:p>
            <a:r>
              <a:rPr lang="en-GB" dirty="0"/>
              <a:t>SENIOR DOCTOR TRIAGE (SDT), RAPID ASSESSMENT AND TRIAGE (RAT), </a:t>
            </a:r>
            <a:r>
              <a:rPr lang="en-GB" dirty="0" smtClean="0"/>
              <a:t>EARLY </a:t>
            </a:r>
            <a:r>
              <a:rPr lang="en-GB" dirty="0"/>
              <a:t>SENIOR ASSESSMENT (ESA) all describe the same processes, where a senior clinician is based as far forward in the patient’s care and can make care and disposition decisions much earlier.  Requires a team individuals and space to work, and is DEMANDING and PHYSICALLY TIRING to undertake</a:t>
            </a:r>
          </a:p>
          <a:p>
            <a:r>
              <a:rPr lang="en-GB" dirty="0"/>
              <a:t>Lack of evidence of effectiveness of RAT</a:t>
            </a:r>
          </a:p>
          <a:p>
            <a:endParaRPr lang="en-GB" dirty="0"/>
          </a:p>
        </p:txBody>
      </p:sp>
    </p:spTree>
    <p:extLst>
      <p:ext uri="{BB962C8B-B14F-4D97-AF65-F5344CB8AC3E}">
        <p14:creationId xmlns:p14="http://schemas.microsoft.com/office/powerpoint/2010/main" val="252032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streaming</a:t>
            </a:r>
            <a:endParaRPr lang="en-US" dirty="0"/>
          </a:p>
        </p:txBody>
      </p:sp>
      <p:pic>
        <p:nvPicPr>
          <p:cNvPr id="5" name="Content Placeholder 3"/>
          <p:cNvPicPr>
            <a:picLocks noGrp="1"/>
          </p:cNvPicPr>
          <p:nvPr>
            <p:ph idx="1"/>
          </p:nvPr>
        </p:nvPicPr>
        <p:blipFill rotWithShape="1">
          <a:blip r:embed="rId2"/>
          <a:srcRect l="998" t="17395" b="20972"/>
          <a:stretch/>
        </p:blipFill>
        <p:spPr bwMode="auto">
          <a:xfrm>
            <a:off x="238539" y="1461052"/>
            <a:ext cx="8825948" cy="5705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57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(Rapid Nurse Assessment)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49" y="1345090"/>
            <a:ext cx="7619101" cy="565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89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(Rapid Nurse Assessment)</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138" y="1323294"/>
            <a:ext cx="7556771" cy="542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24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Opening of John Radcliffe Emergency Department Assessment Area (AA)</a:t>
            </a:r>
            <a:endParaRPr lang="en-US" dirty="0"/>
          </a:p>
        </p:txBody>
      </p:sp>
      <p:sp>
        <p:nvSpPr>
          <p:cNvPr id="4" name="Content Placeholder 3"/>
          <p:cNvSpPr>
            <a:spLocks noGrp="1"/>
          </p:cNvSpPr>
          <p:nvPr>
            <p:ph idx="1"/>
          </p:nvPr>
        </p:nvSpPr>
        <p:spPr/>
        <p:txBody>
          <a:bodyPr/>
          <a:lstStyle/>
          <a:p>
            <a:r>
              <a:rPr lang="en-GB" dirty="0"/>
              <a:t>The AA was built as a solution to reduce overcrowding in Resus during  the interim period of the rebuild over ‘Winter 2018/19’. This was at the behest of the National Director for Emergency Care Pauline Phillips with the agreement of the Trust Board. </a:t>
            </a:r>
          </a:p>
          <a:p>
            <a:r>
              <a:rPr lang="en-GB" dirty="0"/>
              <a:t>Phase 1 of AA opened 3</a:t>
            </a:r>
            <a:r>
              <a:rPr lang="en-GB" baseline="30000" dirty="0"/>
              <a:t>rd</a:t>
            </a:r>
            <a:r>
              <a:rPr lang="en-GB" dirty="0"/>
              <a:t> December 2018</a:t>
            </a:r>
          </a:p>
          <a:p>
            <a:r>
              <a:rPr lang="en-GB" dirty="0"/>
              <a:t>Previously we had 1 Nurse Streaming cubicle and 3 RNA trolley cubicles.</a:t>
            </a:r>
          </a:p>
          <a:p>
            <a:r>
              <a:rPr lang="en-GB" dirty="0"/>
              <a:t>Nurse Streaming cubicle/Old Research Offices were converted into new AA with 3 ambulatory Nurse Streaming cubicles and 4 RNA Trolley cubicles.</a:t>
            </a:r>
          </a:p>
          <a:p>
            <a:r>
              <a:rPr lang="en-GB" dirty="0"/>
              <a:t>The old 3 RNA cubicles became a Psych cubicle and 2 Resus step-down </a:t>
            </a:r>
            <a:r>
              <a:rPr lang="en-GB" dirty="0" smtClean="0"/>
              <a:t>bays</a:t>
            </a:r>
            <a:endParaRPr lang="en-GB" dirty="0"/>
          </a:p>
        </p:txBody>
      </p:sp>
    </p:spTree>
    <p:extLst>
      <p:ext uri="{BB962C8B-B14F-4D97-AF65-F5344CB8AC3E}">
        <p14:creationId xmlns:p14="http://schemas.microsoft.com/office/powerpoint/2010/main" val="855251522"/>
      </p:ext>
    </p:extLst>
  </p:cSld>
  <p:clrMapOvr>
    <a:masterClrMapping/>
  </p:clrMapOvr>
</p:sld>
</file>

<file path=ppt/theme/theme1.xml><?xml version="1.0" encoding="utf-8"?>
<a:theme xmlns:a="http://schemas.openxmlformats.org/drawingml/2006/main" name="Office Theme">
  <a:themeElements>
    <a:clrScheme name="Custom 1">
      <a:dk1>
        <a:srgbClr val="465A6C"/>
      </a:dk1>
      <a:lt1>
        <a:srgbClr val="FFFFFF"/>
      </a:lt1>
      <a:dk2>
        <a:srgbClr val="44546A"/>
      </a:dk2>
      <a:lt2>
        <a:srgbClr val="EEF2F3"/>
      </a:lt2>
      <a:accent1>
        <a:srgbClr val="013F84"/>
      </a:accent1>
      <a:accent2>
        <a:srgbClr val="029D96"/>
      </a:accent2>
      <a:accent3>
        <a:srgbClr val="0068B4"/>
      </a:accent3>
      <a:accent4>
        <a:srgbClr val="00A7D6"/>
      </a:accent4>
      <a:accent5>
        <a:srgbClr val="462B7E"/>
      </a:accent5>
      <a:accent6>
        <a:srgbClr val="34BCEE"/>
      </a:accent6>
      <a:hlink>
        <a:srgbClr val="0068B4"/>
      </a:hlink>
      <a:folHlink>
        <a:srgbClr val="029D9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jb4e31c9089946cf910bac0095b3d138 xmlns="5e7f8ba3-d925-4706-87e2-5316b66cc120">
      <Terms xmlns="http://schemas.microsoft.com/office/infopath/2007/PartnerControls"/>
    </jb4e31c9089946cf910bac0095b3d138>
    <TaxCatchAll xmlns="a3ae7a6c-ece9-4bf4-b8cc-a50ea656881e"/>
    <oc5e2cbd350742acb8e1718addc14721 xmlns="5e7f8ba3-d925-4706-87e2-5316b66cc120">
      <Terms xmlns="http://schemas.microsoft.com/office/infopath/2007/PartnerControls"/>
    </oc5e2cbd350742acb8e1718addc14721>
    <kaab6bc54fc448a8b573310119dde037 xmlns="5e7f8ba3-d925-4706-87e2-5316b66cc120">
      <Terms xmlns="http://schemas.microsoft.com/office/infopath/2007/PartnerControls"/>
    </kaab6bc54fc448a8b573310119dde037>
    <j6e6abcc5aa6497780910c80bd06071a xmlns="5e7f8ba3-d925-4706-87e2-5316b66cc120">
      <Terms xmlns="http://schemas.microsoft.com/office/infopath/2007/PartnerControls"/>
    </j6e6abcc5aa6497780910c80bd06071a>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882BD984C5A8459899F670F49FBEDE" ma:contentTypeVersion="20" ma:contentTypeDescription="Create a new document." ma:contentTypeScope="" ma:versionID="bf634725774d40da395dede41e746272">
  <xsd:schema xmlns:xsd="http://www.w3.org/2001/XMLSchema" xmlns:xs="http://www.w3.org/2001/XMLSchema" xmlns:p="http://schemas.microsoft.com/office/2006/metadata/properties" xmlns:ns2="5e7f8ba3-d925-4706-87e2-5316b66cc120" xmlns:ns3="a3ae7a6c-ece9-4bf4-b8cc-a50ea656881e" xmlns:ns4="8f259548-b09c-497a-90de-e0ad0ac16545" targetNamespace="http://schemas.microsoft.com/office/2006/metadata/properties" ma:root="true" ma:fieldsID="b8527fcad21346f17a573bc1206afa56" ns2:_="" ns3:_="" ns4:_="">
    <xsd:import namespace="5e7f8ba3-d925-4706-87e2-5316b66cc120"/>
    <xsd:import namespace="a3ae7a6c-ece9-4bf4-b8cc-a50ea656881e"/>
    <xsd:import namespace="8f259548-b09c-497a-90de-e0ad0ac16545"/>
    <xsd:element name="properties">
      <xsd:complexType>
        <xsd:sequence>
          <xsd:element name="documentManagement">
            <xsd:complexType>
              <xsd:all>
                <xsd:element ref="ns2:jb4e31c9089946cf910bac0095b3d138" minOccurs="0"/>
                <xsd:element ref="ns3:TaxCatchAll" minOccurs="0"/>
                <xsd:element ref="ns3:TaxCatchAllLabel" minOccurs="0"/>
                <xsd:element ref="ns3:SharedWithUsers" minOccurs="0"/>
                <xsd:element ref="ns3:SharedWithDetails" minOccurs="0"/>
                <xsd:element ref="ns3:LastSharedByUser" minOccurs="0"/>
                <xsd:element ref="ns3:LastSharedByTime" minOccurs="0"/>
                <xsd:element ref="ns2:oc5e2cbd350742acb8e1718addc14721" minOccurs="0"/>
                <xsd:element ref="ns2:kaab6bc54fc448a8b573310119dde037" minOccurs="0"/>
                <xsd:element ref="ns2:j6e6abcc5aa6497780910c80bd06071a"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f8ba3-d925-4706-87e2-5316b66cc120" elementFormDefault="qualified">
    <xsd:import namespace="http://schemas.microsoft.com/office/2006/documentManagement/types"/>
    <xsd:import namespace="http://schemas.microsoft.com/office/infopath/2007/PartnerControls"/>
    <xsd:element name="jb4e31c9089946cf910bac0095b3d138" ma:index="8" nillable="true" ma:taxonomy="true" ma:internalName="jb4e31c9089946cf910bac0095b3d138" ma:taxonomyFieldName="Document_x0020_type" ma:displayName="Document type" ma:readOnly="false" ma:default="" ma:fieldId="{3b4e31c9-0899-46cf-910b-ac0095b3d138}" ma:sspId="1b0b8d0d-d165-488e-a72b-f756f9e7fb2c" ma:termSetId="98913559-ee07-43b7-a451-235a665cc784" ma:anchorId="00000000-0000-0000-0000-000000000000" ma:open="false" ma:isKeyword="false">
      <xsd:complexType>
        <xsd:sequence>
          <xsd:element ref="pc:Terms" minOccurs="0" maxOccurs="1"/>
        </xsd:sequence>
      </xsd:complexType>
    </xsd:element>
    <xsd:element name="oc5e2cbd350742acb8e1718addc14721" ma:index="17" nillable="true" ma:taxonomy="true" ma:internalName="oc5e2cbd350742acb8e1718addc14721" ma:taxonomyFieldName="Programme" ma:displayName="Programme" ma:default="" ma:fieldId="{8c5e2cbd-3507-42ac-b8e1-718addc14721}" ma:sspId="1b0b8d0d-d165-488e-a72b-f756f9e7fb2c" ma:termSetId="02f0364f-9020-4101-b21a-8b38b6cbf116" ma:anchorId="00000000-0000-0000-0000-000000000000" ma:open="false" ma:isKeyword="false">
      <xsd:complexType>
        <xsd:sequence>
          <xsd:element ref="pc:Terms" minOccurs="0" maxOccurs="1"/>
        </xsd:sequence>
      </xsd:complexType>
    </xsd:element>
    <xsd:element name="kaab6bc54fc448a8b573310119dde037" ma:index="19" nillable="true" ma:taxonomy="true" ma:internalName="kaab6bc54fc448a8b573310119dde037" ma:taxonomyFieldName="Project_x0020_Name" ma:displayName="Project Name" ma:default="" ma:fieldId="{4aab6bc5-4fc4-48a8-b573-310119dde037}" ma:sspId="1b0b8d0d-d165-488e-a72b-f756f9e7fb2c" ma:termSetId="79bf029b-d38f-4f9c-bc57-10cd250b2d39" ma:anchorId="00000000-0000-0000-0000-000000000000" ma:open="true" ma:isKeyword="false">
      <xsd:complexType>
        <xsd:sequence>
          <xsd:element ref="pc:Terms" minOccurs="0" maxOccurs="1"/>
        </xsd:sequence>
      </xsd:complexType>
    </xsd:element>
    <xsd:element name="j6e6abcc5aa6497780910c80bd06071a" ma:index="21" nillable="true" ma:taxonomy="true" ma:internalName="j6e6abcc5aa6497780910c80bd06071a" ma:taxonomyFieldName="Theme" ma:displayName="Theme" ma:default="" ma:fieldId="{36e6abcc-5aa6-4977-8091-0c80bd06071a}" ma:sspId="1b0b8d0d-d165-488e-a72b-f756f9e7fb2c" ma:termSetId="8badf63a-ff9d-4d4c-861b-18b9e3ef3cc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ae7a6c-ece9-4bf4-b8cc-a50ea656881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1bbc3411-a731-4816-a503-7db0d51d1f1d}" ma:internalName="TaxCatchAll" ma:showField="CatchAllData" ma:web="a3ae7a6c-ece9-4bf4-b8cc-a50ea656881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1bbc3411-a731-4816-a503-7db0d51d1f1d}" ma:internalName="TaxCatchAllLabel" ma:readOnly="true" ma:showField="CatchAllDataLabel" ma:web="a3ae7a6c-ece9-4bf4-b8cc-a50ea656881e">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259548-b09c-497a-90de-e0ad0ac16545" elementFormDefault="qualified">
    <xsd:import namespace="http://schemas.microsoft.com/office/2006/documentManagement/types"/>
    <xsd:import namespace="http://schemas.microsoft.com/office/infopath/2007/PartnerControls"/>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MediaServiceLocation" ma:index="26" nillable="true" ma:displayName="MediaServiceLocation" ma:description="" ma:internalName="MediaServiceLocation"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D227E-0117-40FA-98FE-DE79A9DB01A0}">
  <ds:schemaRefs>
    <ds:schemaRef ds:uri="http://schemas.microsoft.com/sharepoint/v3/contenttype/forms"/>
  </ds:schemaRefs>
</ds:datastoreItem>
</file>

<file path=customXml/itemProps2.xml><?xml version="1.0" encoding="utf-8"?>
<ds:datastoreItem xmlns:ds="http://schemas.openxmlformats.org/officeDocument/2006/customXml" ds:itemID="{72051BB1-6D14-42CC-B132-E1A07DD6788F}">
  <ds:schemaRefs>
    <ds:schemaRef ds:uri="http://purl.org/dc/dcmitype/"/>
    <ds:schemaRef ds:uri="a3ae7a6c-ece9-4bf4-b8cc-a50ea656881e"/>
    <ds:schemaRef ds:uri="http://schemas.microsoft.com/office/2006/documentManagement/types"/>
    <ds:schemaRef ds:uri="http://purl.org/dc/elements/1.1/"/>
    <ds:schemaRef ds:uri="8f259548-b09c-497a-90de-e0ad0ac16545"/>
    <ds:schemaRef ds:uri="http://www.w3.org/XML/1998/namespace"/>
    <ds:schemaRef ds:uri="http://purl.org/dc/terms/"/>
    <ds:schemaRef ds:uri="http://schemas.openxmlformats.org/package/2006/metadata/core-properties"/>
    <ds:schemaRef ds:uri="http://schemas.microsoft.com/office/infopath/2007/PartnerControls"/>
    <ds:schemaRef ds:uri="5e7f8ba3-d925-4706-87e2-5316b66cc120"/>
    <ds:schemaRef ds:uri="http://schemas.microsoft.com/office/2006/metadata/properties"/>
  </ds:schemaRefs>
</ds:datastoreItem>
</file>

<file path=customXml/itemProps3.xml><?xml version="1.0" encoding="utf-8"?>
<ds:datastoreItem xmlns:ds="http://schemas.openxmlformats.org/officeDocument/2006/customXml" ds:itemID="{F145CDD6-DDA4-4F34-B366-ADD86E05B3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f8ba3-d925-4706-87e2-5316b66cc120"/>
    <ds:schemaRef ds:uri="a3ae7a6c-ece9-4bf4-b8cc-a50ea656881e"/>
    <ds:schemaRef ds:uri="8f259548-b09c-497a-90de-e0ad0ac16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TotalTime>
  <Words>1124</Words>
  <Application>Microsoft Office PowerPoint</Application>
  <PresentationFormat>On-screen Show (4:3)</PresentationFormat>
  <Paragraphs>79</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Optimizing Initial Assessment Neil Dawson ED Consultant October 2019 </vt:lpstr>
      <vt:lpstr>What we’ll discuss</vt:lpstr>
      <vt:lpstr>RCEM guidance on Initial Assessment (Feb 2017)</vt:lpstr>
      <vt:lpstr>Definitions</vt:lpstr>
      <vt:lpstr>Rapid Assessment Systems </vt:lpstr>
      <vt:lpstr>Simple streaming</vt:lpstr>
      <vt:lpstr>RAT (Rapid Nurse Assessment)</vt:lpstr>
      <vt:lpstr>RAT (Rapid Nurse Assessment)</vt:lpstr>
      <vt:lpstr>Opening of John Radcliffe Emergency Department Assessment Area (AA)</vt:lpstr>
      <vt:lpstr>PowerPoint Presentation</vt:lpstr>
      <vt:lpstr>PowerPoint Presentation</vt:lpstr>
      <vt:lpstr>Initial Operating Policy</vt:lpstr>
      <vt:lpstr>Destinations after AA</vt:lpstr>
      <vt:lpstr>Initial impact of AA</vt:lpstr>
      <vt:lpstr>PowerPoint Presentation</vt:lpstr>
      <vt:lpstr>Ambulance pts over the last 2 years</vt:lpstr>
      <vt:lpstr>Adapting to improve performance</vt:lpstr>
      <vt:lpstr>Feedback from staff</vt:lpstr>
      <vt:lpstr>Potential solutions going forward</vt:lpstr>
      <vt:lpstr>Name: Dr Neil Dawson Title:Emergency Medicine Consultant Organisation:OUH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Sanderson</dc:creator>
  <cp:lastModifiedBy>Neil Dawson</cp:lastModifiedBy>
  <cp:revision>21</cp:revision>
  <dcterms:created xsi:type="dcterms:W3CDTF">2017-05-19T09:42:56Z</dcterms:created>
  <dcterms:modified xsi:type="dcterms:W3CDTF">2019-10-03T18:42:35Z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0x010100DA882BD984C5A8459899F670F49FBEDE</vt:lpwstr>
  </property>
  <property fmtid="{D5CDD505-2E9C-101B-9397-08002B2CF9AE}" pid="3" name="Document type">
    <vt:lpwstr/>
  </property>
  <property fmtid="{D5CDD505-2E9C-101B-9397-08002B2CF9AE}" pid="4" name="Theme">
    <vt:lpwstr/>
  </property>
  <property fmtid="{D5CDD505-2E9C-101B-9397-08002B2CF9AE}" pid="5" name="Project Name">
    <vt:lpwstr/>
  </property>
  <property fmtid="{D5CDD505-2E9C-101B-9397-08002B2CF9AE}" pid="6" name="Programme">
    <vt:lpwstr/>
  </property>
</Properties>
</file>