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60" r:id="rId6"/>
    <p:sldId id="264" r:id="rId7"/>
    <p:sldId id="265" r:id="rId8"/>
    <p:sldId id="263" r:id="rId9"/>
    <p:sldId id="262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8"/>
    <a:srgbClr val="39C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CCC8A-B730-4132-82C6-7D7A0BD177CF}" v="4" dt="2019-10-07T13:47:06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57" autoAdjust="0"/>
  </p:normalViewPr>
  <p:slideViewPr>
    <p:cSldViewPr snapToGrid="0" snapToObjects="1">
      <p:cViewPr>
        <p:scale>
          <a:sx n="96" d="100"/>
          <a:sy n="96" d="100"/>
        </p:scale>
        <p:origin x="-1786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BDF0F-9065-4D06-B57D-1FD6C3D6F36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290FBD-76AE-4CFB-AD0E-719B2C2E68B7}">
      <dgm:prSet phldrT="[Text]" custT="1"/>
      <dgm:spPr/>
      <dgm:t>
        <a:bodyPr/>
        <a:lstStyle/>
        <a:p>
          <a:r>
            <a:rPr lang="en-GB" sz="1600" dirty="0"/>
            <a:t>Patient seen in Emergency Department </a:t>
          </a:r>
        </a:p>
      </dgm:t>
    </dgm:pt>
    <dgm:pt modelId="{2F408D60-CF3C-443C-9882-B1B59CA35DCD}" type="parTrans" cxnId="{32659EAC-56BC-4444-B9F3-9307B74AD3EB}">
      <dgm:prSet/>
      <dgm:spPr/>
      <dgm:t>
        <a:bodyPr/>
        <a:lstStyle/>
        <a:p>
          <a:endParaRPr lang="en-GB"/>
        </a:p>
      </dgm:t>
    </dgm:pt>
    <dgm:pt modelId="{1759A998-3B37-4CD7-A946-E0A885BCF3A3}" type="sibTrans" cxnId="{32659EAC-56BC-4444-B9F3-9307B74AD3EB}">
      <dgm:prSet/>
      <dgm:spPr/>
      <dgm:t>
        <a:bodyPr/>
        <a:lstStyle/>
        <a:p>
          <a:endParaRPr lang="en-GB"/>
        </a:p>
      </dgm:t>
    </dgm:pt>
    <dgm:pt modelId="{3A6D580E-99E5-4DBB-BD60-4B929DAE7D40}">
      <dgm:prSet phldrT="[Text]" custT="1"/>
      <dgm:spPr/>
      <dgm:t>
        <a:bodyPr/>
        <a:lstStyle/>
        <a:p>
          <a:r>
            <a:rPr lang="en-GB" sz="1600" dirty="0"/>
            <a:t>Diagnostics and Treatment in ED </a:t>
          </a:r>
        </a:p>
      </dgm:t>
    </dgm:pt>
    <dgm:pt modelId="{E12A111C-EDFE-4333-A670-F48E0940FBBB}" type="parTrans" cxnId="{DAB4BCBF-668A-4E1A-9EFF-6F481900FA48}">
      <dgm:prSet/>
      <dgm:spPr/>
      <dgm:t>
        <a:bodyPr/>
        <a:lstStyle/>
        <a:p>
          <a:endParaRPr lang="en-GB"/>
        </a:p>
      </dgm:t>
    </dgm:pt>
    <dgm:pt modelId="{993A5463-63A1-4286-A2FC-E21D9B62E19C}" type="sibTrans" cxnId="{DAB4BCBF-668A-4E1A-9EFF-6F481900FA48}">
      <dgm:prSet/>
      <dgm:spPr/>
      <dgm:t>
        <a:bodyPr/>
        <a:lstStyle/>
        <a:p>
          <a:endParaRPr lang="en-GB"/>
        </a:p>
      </dgm:t>
    </dgm:pt>
    <dgm:pt modelId="{9DDC95E8-5F7A-43D2-B753-4056B4ED20F6}">
      <dgm:prSet phldrT="[Text]" custT="1"/>
      <dgm:spPr/>
      <dgm:t>
        <a:bodyPr/>
        <a:lstStyle/>
        <a:p>
          <a:r>
            <a:rPr lang="en-GB" sz="1600" dirty="0"/>
            <a:t>Referred to Virtual Fracture clinic for follow up</a:t>
          </a:r>
        </a:p>
      </dgm:t>
    </dgm:pt>
    <dgm:pt modelId="{5B1EC029-640E-408C-BDF6-3B7BFCBB4DBE}" type="parTrans" cxnId="{66F7DC18-2830-48F9-8875-EB14C2B52F93}">
      <dgm:prSet/>
      <dgm:spPr/>
      <dgm:t>
        <a:bodyPr/>
        <a:lstStyle/>
        <a:p>
          <a:endParaRPr lang="en-GB"/>
        </a:p>
      </dgm:t>
    </dgm:pt>
    <dgm:pt modelId="{0E7F3A7B-4585-4B7F-AAC3-1E899934D5CA}" type="sibTrans" cxnId="{66F7DC18-2830-48F9-8875-EB14C2B52F93}">
      <dgm:prSet/>
      <dgm:spPr/>
      <dgm:t>
        <a:bodyPr/>
        <a:lstStyle/>
        <a:p>
          <a:endParaRPr lang="en-GB"/>
        </a:p>
      </dgm:t>
    </dgm:pt>
    <dgm:pt modelId="{46F29B54-CB28-485C-A5D9-A969893A9AD1}">
      <dgm:prSet phldrT="[Text]" custT="1"/>
      <dgm:spPr/>
      <dgm:t>
        <a:bodyPr/>
        <a:lstStyle/>
        <a:p>
          <a:r>
            <a:rPr lang="en-GB" sz="1600" dirty="0"/>
            <a:t>Imaging and Notes reviewed by T &amp; O Consultant </a:t>
          </a:r>
        </a:p>
      </dgm:t>
    </dgm:pt>
    <dgm:pt modelId="{8CD9D985-5D1E-43BB-A697-0E00626434DB}" type="parTrans" cxnId="{52B8FFBA-FDC8-4A9F-86C6-F035D42C691D}">
      <dgm:prSet/>
      <dgm:spPr/>
      <dgm:t>
        <a:bodyPr/>
        <a:lstStyle/>
        <a:p>
          <a:endParaRPr lang="en-GB"/>
        </a:p>
      </dgm:t>
    </dgm:pt>
    <dgm:pt modelId="{FCAF1C0D-2A8F-4989-9822-560F20722915}" type="sibTrans" cxnId="{52B8FFBA-FDC8-4A9F-86C6-F035D42C691D}">
      <dgm:prSet/>
      <dgm:spPr/>
      <dgm:t>
        <a:bodyPr/>
        <a:lstStyle/>
        <a:p>
          <a:endParaRPr lang="en-GB"/>
        </a:p>
      </dgm:t>
    </dgm:pt>
    <dgm:pt modelId="{21BB69D9-7F19-4735-8F7A-16C555057A06}">
      <dgm:prSet phldrT="[Text]" custT="1"/>
      <dgm:spPr/>
      <dgm:t>
        <a:bodyPr/>
        <a:lstStyle/>
        <a:p>
          <a:r>
            <a:rPr lang="en-GB" sz="1600" dirty="0"/>
            <a:t>Patient telephonically informed whether to attend fracture clinic for review/or discharge </a:t>
          </a:r>
        </a:p>
      </dgm:t>
    </dgm:pt>
    <dgm:pt modelId="{D7205489-DD76-4683-9151-60A62C9C54B7}" type="parTrans" cxnId="{43091E5F-14D2-4E05-B72B-5B1F9706A31A}">
      <dgm:prSet/>
      <dgm:spPr/>
      <dgm:t>
        <a:bodyPr/>
        <a:lstStyle/>
        <a:p>
          <a:endParaRPr lang="en-GB"/>
        </a:p>
      </dgm:t>
    </dgm:pt>
    <dgm:pt modelId="{62CF204B-1C0F-46A0-A4F9-473C35475D77}" type="sibTrans" cxnId="{43091E5F-14D2-4E05-B72B-5B1F9706A31A}">
      <dgm:prSet/>
      <dgm:spPr/>
      <dgm:t>
        <a:bodyPr/>
        <a:lstStyle/>
        <a:p>
          <a:endParaRPr lang="en-GB"/>
        </a:p>
      </dgm:t>
    </dgm:pt>
    <dgm:pt modelId="{A6D5891B-D100-4FCF-9E4A-C117DF83B9C5}" type="pres">
      <dgm:prSet presAssocID="{823BDF0F-9065-4D06-B57D-1FD6C3D6F3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67D380-1454-42A5-A242-117C174FE3D2}" type="pres">
      <dgm:prSet presAssocID="{823BDF0F-9065-4D06-B57D-1FD6C3D6F367}" presName="dummyMaxCanvas" presStyleCnt="0">
        <dgm:presLayoutVars/>
      </dgm:prSet>
      <dgm:spPr/>
    </dgm:pt>
    <dgm:pt modelId="{F06E7522-D13A-49F2-9451-F1458F130BE2}" type="pres">
      <dgm:prSet presAssocID="{823BDF0F-9065-4D06-B57D-1FD6C3D6F36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A0EA1-D8BB-4334-B87F-C61DB1A17D43}" type="pres">
      <dgm:prSet presAssocID="{823BDF0F-9065-4D06-B57D-1FD6C3D6F36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4B400-D40B-473F-98F7-F213BA9B0BCA}" type="pres">
      <dgm:prSet presAssocID="{823BDF0F-9065-4D06-B57D-1FD6C3D6F36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D51E0E-921D-4735-BB49-DE8CBFC890B7}" type="pres">
      <dgm:prSet presAssocID="{823BDF0F-9065-4D06-B57D-1FD6C3D6F36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42D829-F39A-4117-BF9F-95AF31CC4660}" type="pres">
      <dgm:prSet presAssocID="{823BDF0F-9065-4D06-B57D-1FD6C3D6F36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DEEBF-88FA-49C8-88D9-15854FE48A9F}" type="pres">
      <dgm:prSet presAssocID="{823BDF0F-9065-4D06-B57D-1FD6C3D6F36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191693-E886-42B1-90B1-5580F3D02C73}" type="pres">
      <dgm:prSet presAssocID="{823BDF0F-9065-4D06-B57D-1FD6C3D6F36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0EFBE6-49E0-4822-A34E-A65B82E7009D}" type="pres">
      <dgm:prSet presAssocID="{823BDF0F-9065-4D06-B57D-1FD6C3D6F36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0B0B21-ACA9-46CB-9FAF-31A4EE0FF15B}" type="pres">
      <dgm:prSet presAssocID="{823BDF0F-9065-4D06-B57D-1FD6C3D6F36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0B19A0-78E9-4C5E-9A4F-98742A6DCFAD}" type="pres">
      <dgm:prSet presAssocID="{823BDF0F-9065-4D06-B57D-1FD6C3D6F36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5B117E-3E4B-4C7E-B4BD-D0FD2B2FA3E8}" type="pres">
      <dgm:prSet presAssocID="{823BDF0F-9065-4D06-B57D-1FD6C3D6F36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194581-1389-4D86-9457-026E52485734}" type="pres">
      <dgm:prSet presAssocID="{823BDF0F-9065-4D06-B57D-1FD6C3D6F36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53F13-799F-4A9E-8ECB-60880D954171}" type="pres">
      <dgm:prSet presAssocID="{823BDF0F-9065-4D06-B57D-1FD6C3D6F36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E58EEC-A3D7-4A6D-A3AE-758EF761DF9A}" type="pres">
      <dgm:prSet presAssocID="{823BDF0F-9065-4D06-B57D-1FD6C3D6F36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401D6B-5862-4738-8158-6218BF21BBFE}" type="presOf" srcId="{1759A998-3B37-4CD7-A946-E0A885BCF3A3}" destId="{D56DEEBF-88FA-49C8-88D9-15854FE48A9F}" srcOrd="0" destOrd="0" presId="urn:microsoft.com/office/officeart/2005/8/layout/vProcess5"/>
    <dgm:cxn modelId="{70FD17EC-5A2F-441A-BFB1-0FD43FD5B1ED}" type="presOf" srcId="{21BB69D9-7F19-4735-8F7A-16C555057A06}" destId="{85E58EEC-A3D7-4A6D-A3AE-758EF761DF9A}" srcOrd="1" destOrd="0" presId="urn:microsoft.com/office/officeart/2005/8/layout/vProcess5"/>
    <dgm:cxn modelId="{E11D2D11-6E0D-4CAD-9D07-8D80D36D1802}" type="presOf" srcId="{46F29B54-CB28-485C-A5D9-A969893A9AD1}" destId="{E0D51E0E-921D-4735-BB49-DE8CBFC890B7}" srcOrd="0" destOrd="0" presId="urn:microsoft.com/office/officeart/2005/8/layout/vProcess5"/>
    <dgm:cxn modelId="{98178CCE-EBC5-45EB-BEA4-36E48C9A862C}" type="presOf" srcId="{82290FBD-76AE-4CFB-AD0E-719B2C2E68B7}" destId="{F06E7522-D13A-49F2-9451-F1458F130BE2}" srcOrd="0" destOrd="0" presId="urn:microsoft.com/office/officeart/2005/8/layout/vProcess5"/>
    <dgm:cxn modelId="{43091E5F-14D2-4E05-B72B-5B1F9706A31A}" srcId="{823BDF0F-9065-4D06-B57D-1FD6C3D6F367}" destId="{21BB69D9-7F19-4735-8F7A-16C555057A06}" srcOrd="4" destOrd="0" parTransId="{D7205489-DD76-4683-9151-60A62C9C54B7}" sibTransId="{62CF204B-1C0F-46A0-A4F9-473C35475D77}"/>
    <dgm:cxn modelId="{4C20AF6C-799E-4F2A-A82D-E789724311D5}" type="presOf" srcId="{46F29B54-CB28-485C-A5D9-A969893A9AD1}" destId="{A5D53F13-799F-4A9E-8ECB-60880D954171}" srcOrd="1" destOrd="0" presId="urn:microsoft.com/office/officeart/2005/8/layout/vProcess5"/>
    <dgm:cxn modelId="{66F7DC18-2830-48F9-8875-EB14C2B52F93}" srcId="{823BDF0F-9065-4D06-B57D-1FD6C3D6F367}" destId="{9DDC95E8-5F7A-43D2-B753-4056B4ED20F6}" srcOrd="2" destOrd="0" parTransId="{5B1EC029-640E-408C-BDF6-3B7BFCBB4DBE}" sibTransId="{0E7F3A7B-4585-4B7F-AAC3-1E899934D5CA}"/>
    <dgm:cxn modelId="{52B8FFBA-FDC8-4A9F-86C6-F035D42C691D}" srcId="{823BDF0F-9065-4D06-B57D-1FD6C3D6F367}" destId="{46F29B54-CB28-485C-A5D9-A969893A9AD1}" srcOrd="3" destOrd="0" parTransId="{8CD9D985-5D1E-43BB-A697-0E00626434DB}" sibTransId="{FCAF1C0D-2A8F-4989-9822-560F20722915}"/>
    <dgm:cxn modelId="{84CF0B08-E42F-4770-8E33-7966C6C470B0}" type="presOf" srcId="{82290FBD-76AE-4CFB-AD0E-719B2C2E68B7}" destId="{680B19A0-78E9-4C5E-9A4F-98742A6DCFAD}" srcOrd="1" destOrd="0" presId="urn:microsoft.com/office/officeart/2005/8/layout/vProcess5"/>
    <dgm:cxn modelId="{7F035E90-95E2-4CCE-B73C-E4274AC59F8D}" type="presOf" srcId="{21BB69D9-7F19-4735-8F7A-16C555057A06}" destId="{6642D829-F39A-4117-BF9F-95AF31CC4660}" srcOrd="0" destOrd="0" presId="urn:microsoft.com/office/officeart/2005/8/layout/vProcess5"/>
    <dgm:cxn modelId="{D2A1B407-11E1-467F-B567-9F81FC7E65F2}" type="presOf" srcId="{3A6D580E-99E5-4DBB-BD60-4B929DAE7D40}" destId="{CB5B117E-3E4B-4C7E-B4BD-D0FD2B2FA3E8}" srcOrd="1" destOrd="0" presId="urn:microsoft.com/office/officeart/2005/8/layout/vProcess5"/>
    <dgm:cxn modelId="{C1374B56-AFD6-44AD-AFE5-6BB79A74589C}" type="presOf" srcId="{0E7F3A7B-4585-4B7F-AAC3-1E899934D5CA}" destId="{790EFBE6-49E0-4822-A34E-A65B82E7009D}" srcOrd="0" destOrd="0" presId="urn:microsoft.com/office/officeart/2005/8/layout/vProcess5"/>
    <dgm:cxn modelId="{32659EAC-56BC-4444-B9F3-9307B74AD3EB}" srcId="{823BDF0F-9065-4D06-B57D-1FD6C3D6F367}" destId="{82290FBD-76AE-4CFB-AD0E-719B2C2E68B7}" srcOrd="0" destOrd="0" parTransId="{2F408D60-CF3C-443C-9882-B1B59CA35DCD}" sibTransId="{1759A998-3B37-4CD7-A946-E0A885BCF3A3}"/>
    <dgm:cxn modelId="{492911BC-15F2-4D05-9301-C0054BF94932}" type="presOf" srcId="{3A6D580E-99E5-4DBB-BD60-4B929DAE7D40}" destId="{B75A0EA1-D8BB-4334-B87F-C61DB1A17D43}" srcOrd="0" destOrd="0" presId="urn:microsoft.com/office/officeart/2005/8/layout/vProcess5"/>
    <dgm:cxn modelId="{FA8D7D82-CA4C-41FF-B166-A55EF80A1ABB}" type="presOf" srcId="{9DDC95E8-5F7A-43D2-B753-4056B4ED20F6}" destId="{81194581-1389-4D86-9457-026E52485734}" srcOrd="1" destOrd="0" presId="urn:microsoft.com/office/officeart/2005/8/layout/vProcess5"/>
    <dgm:cxn modelId="{797265BF-25C7-4658-8CB4-335D29B9AC0E}" type="presOf" srcId="{823BDF0F-9065-4D06-B57D-1FD6C3D6F367}" destId="{A6D5891B-D100-4FCF-9E4A-C117DF83B9C5}" srcOrd="0" destOrd="0" presId="urn:microsoft.com/office/officeart/2005/8/layout/vProcess5"/>
    <dgm:cxn modelId="{B83C156B-FF5F-4592-B884-34B115CD5B40}" type="presOf" srcId="{993A5463-63A1-4286-A2FC-E21D9B62E19C}" destId="{DA191693-E886-42B1-90B1-5580F3D02C73}" srcOrd="0" destOrd="0" presId="urn:microsoft.com/office/officeart/2005/8/layout/vProcess5"/>
    <dgm:cxn modelId="{DAB4BCBF-668A-4E1A-9EFF-6F481900FA48}" srcId="{823BDF0F-9065-4D06-B57D-1FD6C3D6F367}" destId="{3A6D580E-99E5-4DBB-BD60-4B929DAE7D40}" srcOrd="1" destOrd="0" parTransId="{E12A111C-EDFE-4333-A670-F48E0940FBBB}" sibTransId="{993A5463-63A1-4286-A2FC-E21D9B62E19C}"/>
    <dgm:cxn modelId="{402B8329-D120-45B0-A355-D6C97932AEB1}" type="presOf" srcId="{9DDC95E8-5F7A-43D2-B753-4056B4ED20F6}" destId="{67B4B400-D40B-473F-98F7-F213BA9B0BCA}" srcOrd="0" destOrd="0" presId="urn:microsoft.com/office/officeart/2005/8/layout/vProcess5"/>
    <dgm:cxn modelId="{6F0D3DE2-3FC6-47F2-B9A0-D595A4F501DA}" type="presOf" srcId="{FCAF1C0D-2A8F-4989-9822-560F20722915}" destId="{1F0B0B21-ACA9-46CB-9FAF-31A4EE0FF15B}" srcOrd="0" destOrd="0" presId="urn:microsoft.com/office/officeart/2005/8/layout/vProcess5"/>
    <dgm:cxn modelId="{9E39C067-39D2-4D78-AFE0-506FCEBA913B}" type="presParOf" srcId="{A6D5891B-D100-4FCF-9E4A-C117DF83B9C5}" destId="{9A67D380-1454-42A5-A242-117C174FE3D2}" srcOrd="0" destOrd="0" presId="urn:microsoft.com/office/officeart/2005/8/layout/vProcess5"/>
    <dgm:cxn modelId="{2B0F026E-5F04-4DA7-BA4A-BFB1ABC08872}" type="presParOf" srcId="{A6D5891B-D100-4FCF-9E4A-C117DF83B9C5}" destId="{F06E7522-D13A-49F2-9451-F1458F130BE2}" srcOrd="1" destOrd="0" presId="urn:microsoft.com/office/officeart/2005/8/layout/vProcess5"/>
    <dgm:cxn modelId="{941385FE-7741-4D3B-8937-B6268944FF16}" type="presParOf" srcId="{A6D5891B-D100-4FCF-9E4A-C117DF83B9C5}" destId="{B75A0EA1-D8BB-4334-B87F-C61DB1A17D43}" srcOrd="2" destOrd="0" presId="urn:microsoft.com/office/officeart/2005/8/layout/vProcess5"/>
    <dgm:cxn modelId="{D9FBDD9D-B6AB-43D0-9F43-AFE6369FEC9E}" type="presParOf" srcId="{A6D5891B-D100-4FCF-9E4A-C117DF83B9C5}" destId="{67B4B400-D40B-473F-98F7-F213BA9B0BCA}" srcOrd="3" destOrd="0" presId="urn:microsoft.com/office/officeart/2005/8/layout/vProcess5"/>
    <dgm:cxn modelId="{A3FCDA3E-4279-4CF0-A234-F98134B09BE1}" type="presParOf" srcId="{A6D5891B-D100-4FCF-9E4A-C117DF83B9C5}" destId="{E0D51E0E-921D-4735-BB49-DE8CBFC890B7}" srcOrd="4" destOrd="0" presId="urn:microsoft.com/office/officeart/2005/8/layout/vProcess5"/>
    <dgm:cxn modelId="{41592FF8-6D49-4B34-8E87-48781E3DF133}" type="presParOf" srcId="{A6D5891B-D100-4FCF-9E4A-C117DF83B9C5}" destId="{6642D829-F39A-4117-BF9F-95AF31CC4660}" srcOrd="5" destOrd="0" presId="urn:microsoft.com/office/officeart/2005/8/layout/vProcess5"/>
    <dgm:cxn modelId="{6680E3FA-B72D-4DCF-8866-84585C4D9150}" type="presParOf" srcId="{A6D5891B-D100-4FCF-9E4A-C117DF83B9C5}" destId="{D56DEEBF-88FA-49C8-88D9-15854FE48A9F}" srcOrd="6" destOrd="0" presId="urn:microsoft.com/office/officeart/2005/8/layout/vProcess5"/>
    <dgm:cxn modelId="{28442519-B521-4B37-9E68-9C36240A0E42}" type="presParOf" srcId="{A6D5891B-D100-4FCF-9E4A-C117DF83B9C5}" destId="{DA191693-E886-42B1-90B1-5580F3D02C73}" srcOrd="7" destOrd="0" presId="urn:microsoft.com/office/officeart/2005/8/layout/vProcess5"/>
    <dgm:cxn modelId="{CD8656AB-923F-40F2-BE9C-85E3F32D981D}" type="presParOf" srcId="{A6D5891B-D100-4FCF-9E4A-C117DF83B9C5}" destId="{790EFBE6-49E0-4822-A34E-A65B82E7009D}" srcOrd="8" destOrd="0" presId="urn:microsoft.com/office/officeart/2005/8/layout/vProcess5"/>
    <dgm:cxn modelId="{AA6192BF-18ED-4A3C-B2E4-2E036F24F0C0}" type="presParOf" srcId="{A6D5891B-D100-4FCF-9E4A-C117DF83B9C5}" destId="{1F0B0B21-ACA9-46CB-9FAF-31A4EE0FF15B}" srcOrd="9" destOrd="0" presId="urn:microsoft.com/office/officeart/2005/8/layout/vProcess5"/>
    <dgm:cxn modelId="{F7404E55-87A6-43A6-89BA-E8D434128986}" type="presParOf" srcId="{A6D5891B-D100-4FCF-9E4A-C117DF83B9C5}" destId="{680B19A0-78E9-4C5E-9A4F-98742A6DCFAD}" srcOrd="10" destOrd="0" presId="urn:microsoft.com/office/officeart/2005/8/layout/vProcess5"/>
    <dgm:cxn modelId="{39C7BA7A-46D5-4A8C-B385-C730688D3BC7}" type="presParOf" srcId="{A6D5891B-D100-4FCF-9E4A-C117DF83B9C5}" destId="{CB5B117E-3E4B-4C7E-B4BD-D0FD2B2FA3E8}" srcOrd="11" destOrd="0" presId="urn:microsoft.com/office/officeart/2005/8/layout/vProcess5"/>
    <dgm:cxn modelId="{0248E218-3BA5-4B05-9A10-23A8B39F6F77}" type="presParOf" srcId="{A6D5891B-D100-4FCF-9E4A-C117DF83B9C5}" destId="{81194581-1389-4D86-9457-026E52485734}" srcOrd="12" destOrd="0" presId="urn:microsoft.com/office/officeart/2005/8/layout/vProcess5"/>
    <dgm:cxn modelId="{6ACC4FD4-E3F4-4691-9E40-8FF265CE28E5}" type="presParOf" srcId="{A6D5891B-D100-4FCF-9E4A-C117DF83B9C5}" destId="{A5D53F13-799F-4A9E-8ECB-60880D954171}" srcOrd="13" destOrd="0" presId="urn:microsoft.com/office/officeart/2005/8/layout/vProcess5"/>
    <dgm:cxn modelId="{9A539A29-A147-47BB-98C6-B90B99C7E285}" type="presParOf" srcId="{A6D5891B-D100-4FCF-9E4A-C117DF83B9C5}" destId="{85E58EEC-A3D7-4A6D-A3AE-758EF761DF9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E7522-D13A-49F2-9451-F1458F130BE2}">
      <dsp:nvSpPr>
        <dsp:cNvPr id="0" name=""/>
        <dsp:cNvSpPr/>
      </dsp:nvSpPr>
      <dsp:spPr>
        <a:xfrm>
          <a:off x="0" y="0"/>
          <a:ext cx="5883046" cy="952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Patient seen in Emergency Department </a:t>
          </a:r>
        </a:p>
      </dsp:txBody>
      <dsp:txXfrm>
        <a:off x="27907" y="27907"/>
        <a:ext cx="4743416" cy="896990"/>
      </dsp:txXfrm>
    </dsp:sp>
    <dsp:sp modelId="{B75A0EA1-D8BB-4334-B87F-C61DB1A17D43}">
      <dsp:nvSpPr>
        <dsp:cNvPr id="0" name=""/>
        <dsp:cNvSpPr/>
      </dsp:nvSpPr>
      <dsp:spPr>
        <a:xfrm>
          <a:off x="439318" y="1085138"/>
          <a:ext cx="5883046" cy="952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Diagnostics and Treatment in ED </a:t>
          </a:r>
        </a:p>
      </dsp:txBody>
      <dsp:txXfrm>
        <a:off x="467225" y="1113045"/>
        <a:ext cx="4768590" cy="896990"/>
      </dsp:txXfrm>
    </dsp:sp>
    <dsp:sp modelId="{67B4B400-D40B-473F-98F7-F213BA9B0BCA}">
      <dsp:nvSpPr>
        <dsp:cNvPr id="0" name=""/>
        <dsp:cNvSpPr/>
      </dsp:nvSpPr>
      <dsp:spPr>
        <a:xfrm>
          <a:off x="878636" y="2170277"/>
          <a:ext cx="5883046" cy="952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Referred to Virtual Fracture clinic for follow up</a:t>
          </a:r>
        </a:p>
      </dsp:txBody>
      <dsp:txXfrm>
        <a:off x="906543" y="2198184"/>
        <a:ext cx="4768590" cy="896990"/>
      </dsp:txXfrm>
    </dsp:sp>
    <dsp:sp modelId="{E0D51E0E-921D-4735-BB49-DE8CBFC890B7}">
      <dsp:nvSpPr>
        <dsp:cNvPr id="0" name=""/>
        <dsp:cNvSpPr/>
      </dsp:nvSpPr>
      <dsp:spPr>
        <a:xfrm>
          <a:off x="1317955" y="3255416"/>
          <a:ext cx="5883046" cy="952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Imaging and Notes reviewed by T &amp; O Consultant </a:t>
          </a:r>
        </a:p>
      </dsp:txBody>
      <dsp:txXfrm>
        <a:off x="1345862" y="3283323"/>
        <a:ext cx="4768590" cy="896990"/>
      </dsp:txXfrm>
    </dsp:sp>
    <dsp:sp modelId="{6642D829-F39A-4117-BF9F-95AF31CC4660}">
      <dsp:nvSpPr>
        <dsp:cNvPr id="0" name=""/>
        <dsp:cNvSpPr/>
      </dsp:nvSpPr>
      <dsp:spPr>
        <a:xfrm>
          <a:off x="1757273" y="4340555"/>
          <a:ext cx="5883046" cy="952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Patient telephonically informed whether to attend fracture clinic for review/or discharge </a:t>
          </a:r>
        </a:p>
      </dsp:txBody>
      <dsp:txXfrm>
        <a:off x="1785180" y="4368462"/>
        <a:ext cx="4768590" cy="896990"/>
      </dsp:txXfrm>
    </dsp:sp>
    <dsp:sp modelId="{D56DEEBF-88FA-49C8-88D9-15854FE48A9F}">
      <dsp:nvSpPr>
        <dsp:cNvPr id="0" name=""/>
        <dsp:cNvSpPr/>
      </dsp:nvSpPr>
      <dsp:spPr>
        <a:xfrm>
          <a:off x="5263723" y="696076"/>
          <a:ext cx="619323" cy="61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5403071" y="696076"/>
        <a:ext cx="340627" cy="466041"/>
      </dsp:txXfrm>
    </dsp:sp>
    <dsp:sp modelId="{DA191693-E886-42B1-90B1-5580F3D02C73}">
      <dsp:nvSpPr>
        <dsp:cNvPr id="0" name=""/>
        <dsp:cNvSpPr/>
      </dsp:nvSpPr>
      <dsp:spPr>
        <a:xfrm>
          <a:off x="5703041" y="1781215"/>
          <a:ext cx="619323" cy="61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5842389" y="1781215"/>
        <a:ext cx="340627" cy="466041"/>
      </dsp:txXfrm>
    </dsp:sp>
    <dsp:sp modelId="{790EFBE6-49E0-4822-A34E-A65B82E7009D}">
      <dsp:nvSpPr>
        <dsp:cNvPr id="0" name=""/>
        <dsp:cNvSpPr/>
      </dsp:nvSpPr>
      <dsp:spPr>
        <a:xfrm>
          <a:off x="6142360" y="2850474"/>
          <a:ext cx="619323" cy="61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6281708" y="2850474"/>
        <a:ext cx="340627" cy="466041"/>
      </dsp:txXfrm>
    </dsp:sp>
    <dsp:sp modelId="{1F0B0B21-ACA9-46CB-9FAF-31A4EE0FF15B}">
      <dsp:nvSpPr>
        <dsp:cNvPr id="0" name=""/>
        <dsp:cNvSpPr/>
      </dsp:nvSpPr>
      <dsp:spPr>
        <a:xfrm>
          <a:off x="6581678" y="3946199"/>
          <a:ext cx="619323" cy="61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6721026" y="3946199"/>
        <a:ext cx="340627" cy="46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580" y="3657787"/>
            <a:ext cx="4333819" cy="1508843"/>
          </a:xfrm>
        </p:spPr>
        <p:txBody>
          <a:bodyPr lIns="0" tIns="0" rIns="0" bIns="0" anchor="t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7210" y="5258703"/>
            <a:ext cx="2615184" cy="677355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007" y="6356352"/>
            <a:ext cx="3086100" cy="3651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3" y="199039"/>
            <a:ext cx="2235200" cy="20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37" y="199036"/>
            <a:ext cx="107632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7816"/>
            <a:ext cx="7886700" cy="382527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57" y="152710"/>
            <a:ext cx="762000" cy="33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52711"/>
            <a:ext cx="151765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7313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5781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gradFill>
            <a:gsLst>
              <a:gs pos="0">
                <a:srgbClr val="39C1C3"/>
              </a:gs>
              <a:gs pos="100000">
                <a:srgbClr val="005AA8"/>
              </a:gs>
            </a:gsLst>
            <a:lin ang="0" scaled="0"/>
          </a:gra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39C1C3"/>
        </a:buClr>
        <a:buFont typeface="Arial"/>
        <a:buChar char="•"/>
        <a:defRPr sz="21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8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5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35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35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Virtual Fracture Clinic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0598" y="5258703"/>
            <a:ext cx="3161796" cy="677355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Milton Keynes University Hospital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7680" y="4954986"/>
            <a:ext cx="1746733" cy="1583928"/>
            <a:chOff x="257680" y="3698146"/>
            <a:chExt cx="1246299" cy="1180043"/>
          </a:xfrm>
        </p:grpSpPr>
        <p:sp>
          <p:nvSpPr>
            <p:cNvPr id="5" name="TextBox 4"/>
            <p:cNvSpPr txBox="1"/>
            <p:nvPr/>
          </p:nvSpPr>
          <p:spPr>
            <a:xfrm>
              <a:off x="387778" y="4006574"/>
              <a:ext cx="1116201" cy="495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Oxford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7680" y="3698146"/>
              <a:ext cx="1196470" cy="1180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8" y="4288167"/>
              <a:ext cx="920321" cy="42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9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71" y="187532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Name: Dr Divyansh Gulati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Title: Consultant in Emergency Medicine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Organisation</a:t>
            </a:r>
            <a:r>
              <a:rPr lang="en-US" sz="2400" dirty="0"/>
              <a:t>: Milton Keynes University Hospital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Contact details: divyansh.gulati@mkuh.nhs.uk</a:t>
            </a:r>
          </a:p>
        </p:txBody>
      </p:sp>
    </p:spTree>
    <p:extLst>
      <p:ext uri="{BB962C8B-B14F-4D97-AF65-F5344CB8AC3E}">
        <p14:creationId xmlns:p14="http://schemas.microsoft.com/office/powerpoint/2010/main" val="128883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660"/>
            <a:ext cx="7886700" cy="38252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Historically, patient presents to the Emergency Department        following an injury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After imaging and treatment in the ED, referred to fracture clinic for further review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Patient attends the fracture clinic at MKUH and then a plan of treatment is made if required </a:t>
            </a:r>
          </a:p>
        </p:txBody>
      </p:sp>
    </p:spTree>
    <p:extLst>
      <p:ext uri="{BB962C8B-B14F-4D97-AF65-F5344CB8AC3E}">
        <p14:creationId xmlns:p14="http://schemas.microsoft.com/office/powerpoint/2010/main" val="231496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32" y="1825079"/>
            <a:ext cx="7886700" cy="38252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Poor patient experience - Long wait to be seen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 Lack of patient satisfaction - 30%~ of patients as no treatment was required after the long wait.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 Cost implication - High attendees, therefore need for an extra registrar/physical space </a:t>
            </a:r>
          </a:p>
        </p:txBody>
      </p:sp>
    </p:spTree>
    <p:extLst>
      <p:ext uri="{BB962C8B-B14F-4D97-AF65-F5344CB8AC3E}">
        <p14:creationId xmlns:p14="http://schemas.microsoft.com/office/powerpoint/2010/main" val="3388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67" y="262407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300" dirty="0">
                <a:solidFill>
                  <a:schemeClr val="accent1">
                    <a:lumMod val="75000"/>
                  </a:schemeClr>
                </a:solidFill>
              </a:rPr>
              <a:t>Current Practice…</a:t>
            </a:r>
            <a:br>
              <a:rPr lang="en-GB" sz="73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73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73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dirty="0">
                <a:solidFill>
                  <a:schemeClr val="bg2">
                    <a:lumMod val="10000"/>
                  </a:schemeClr>
                </a:solidFill>
              </a:rPr>
            </a:b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4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0974884"/>
              </p:ext>
            </p:extLst>
          </p:nvPr>
        </p:nvGraphicFramePr>
        <p:xfrm>
          <a:off x="843280" y="965200"/>
          <a:ext cx="7640320" cy="529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86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8" y="1402080"/>
            <a:ext cx="7826642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Quick 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7416"/>
            <a:ext cx="7886700" cy="38252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000" dirty="0"/>
              <a:t>31.5% rate of discharge from the Virtual Fracture Clinic – these are all patients that would have historically attended physically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000" dirty="0"/>
              <a:t>Patient experience has improved as the waiting time in the physical clinic has decreased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000" dirty="0"/>
              <a:t>Staff morale is higher due to change in type of work and also satisfaction from happier patient group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000" dirty="0"/>
              <a:t>Reduction in requirement to provide 3</a:t>
            </a:r>
            <a:r>
              <a:rPr lang="en-GB" sz="2000" baseline="30000" dirty="0"/>
              <a:t>rd</a:t>
            </a:r>
            <a:r>
              <a:rPr lang="en-GB" sz="2000" dirty="0"/>
              <a:t> Middle Grade doctor to clinic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435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Lessons learnt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70" y="1981896"/>
            <a:ext cx="7886700" cy="38252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Inappropriate referrals- Local guidance and patient safety leaflets available </a:t>
            </a:r>
          </a:p>
          <a:p>
            <a:pPr algn="just"/>
            <a:endParaRPr lang="en-GB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Wound review </a:t>
            </a:r>
          </a:p>
        </p:txBody>
      </p:sp>
    </p:spTree>
    <p:extLst>
      <p:ext uri="{BB962C8B-B14F-4D97-AF65-F5344CB8AC3E}">
        <p14:creationId xmlns:p14="http://schemas.microsoft.com/office/powerpoint/2010/main" val="177523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65A6C"/>
      </a:dk1>
      <a:lt1>
        <a:srgbClr val="FFFFFF"/>
      </a:lt1>
      <a:dk2>
        <a:srgbClr val="44546A"/>
      </a:dk2>
      <a:lt2>
        <a:srgbClr val="EEF2F3"/>
      </a:lt2>
      <a:accent1>
        <a:srgbClr val="013F84"/>
      </a:accent1>
      <a:accent2>
        <a:srgbClr val="029D96"/>
      </a:accent2>
      <a:accent3>
        <a:srgbClr val="0068B4"/>
      </a:accent3>
      <a:accent4>
        <a:srgbClr val="00A7D6"/>
      </a:accent4>
      <a:accent5>
        <a:srgbClr val="462B7E"/>
      </a:accent5>
      <a:accent6>
        <a:srgbClr val="34BCEE"/>
      </a:accent6>
      <a:hlink>
        <a:srgbClr val="0068B4"/>
      </a:hlink>
      <a:folHlink>
        <a:srgbClr val="029D9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882BD984C5A8459899F670F49FBEDE" ma:contentTypeVersion="20" ma:contentTypeDescription="Create a new document." ma:contentTypeScope="" ma:versionID="bf634725774d40da395dede41e746272">
  <xsd:schema xmlns:xsd="http://www.w3.org/2001/XMLSchema" xmlns:xs="http://www.w3.org/2001/XMLSchema" xmlns:p="http://schemas.microsoft.com/office/2006/metadata/properties" xmlns:ns2="5e7f8ba3-d925-4706-87e2-5316b66cc120" xmlns:ns3="a3ae7a6c-ece9-4bf4-b8cc-a50ea656881e" xmlns:ns4="8f259548-b09c-497a-90de-e0ad0ac16545" targetNamespace="http://schemas.microsoft.com/office/2006/metadata/properties" ma:root="true" ma:fieldsID="b8527fcad21346f17a573bc1206afa56" ns2:_="" ns3:_="" ns4:_="">
    <xsd:import namespace="5e7f8ba3-d925-4706-87e2-5316b66cc120"/>
    <xsd:import namespace="a3ae7a6c-ece9-4bf4-b8cc-a50ea656881e"/>
    <xsd:import namespace="8f259548-b09c-497a-90de-e0ad0ac16545"/>
    <xsd:element name="properties">
      <xsd:complexType>
        <xsd:sequence>
          <xsd:element name="documentManagement">
            <xsd:complexType>
              <xsd:all>
                <xsd:element ref="ns2:jb4e31c9089946cf910bac0095b3d138" minOccurs="0"/>
                <xsd:element ref="ns3:TaxCatchAll" minOccurs="0"/>
                <xsd:element ref="ns3:TaxCatchAllLabel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oc5e2cbd350742acb8e1718addc14721" minOccurs="0"/>
                <xsd:element ref="ns2:kaab6bc54fc448a8b573310119dde037" minOccurs="0"/>
                <xsd:element ref="ns2:j6e6abcc5aa6497780910c80bd06071a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f8ba3-d925-4706-87e2-5316b66cc120" elementFormDefault="qualified">
    <xsd:import namespace="http://schemas.microsoft.com/office/2006/documentManagement/types"/>
    <xsd:import namespace="http://schemas.microsoft.com/office/infopath/2007/PartnerControls"/>
    <xsd:element name="jb4e31c9089946cf910bac0095b3d138" ma:index="8" nillable="true" ma:taxonomy="true" ma:internalName="jb4e31c9089946cf910bac0095b3d138" ma:taxonomyFieldName="Document_x0020_type" ma:displayName="Document type" ma:readOnly="false" ma:default="" ma:fieldId="{3b4e31c9-0899-46cf-910b-ac0095b3d138}" ma:sspId="1b0b8d0d-d165-488e-a72b-f756f9e7fb2c" ma:termSetId="98913559-ee07-43b7-a451-235a665cc7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5e2cbd350742acb8e1718addc14721" ma:index="17" nillable="true" ma:taxonomy="true" ma:internalName="oc5e2cbd350742acb8e1718addc14721" ma:taxonomyFieldName="Programme" ma:displayName="Programme" ma:default="" ma:fieldId="{8c5e2cbd-3507-42ac-b8e1-718addc14721}" ma:sspId="1b0b8d0d-d165-488e-a72b-f756f9e7fb2c" ma:termSetId="02f0364f-9020-4101-b21a-8b38b6cbf1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ab6bc54fc448a8b573310119dde037" ma:index="19" nillable="true" ma:taxonomy="true" ma:internalName="kaab6bc54fc448a8b573310119dde037" ma:taxonomyFieldName="Project_x0020_Name" ma:displayName="Project Name" ma:default="" ma:fieldId="{4aab6bc5-4fc4-48a8-b573-310119dde037}" ma:sspId="1b0b8d0d-d165-488e-a72b-f756f9e7fb2c" ma:termSetId="79bf029b-d38f-4f9c-bc57-10cd250b2d3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6e6abcc5aa6497780910c80bd06071a" ma:index="21" nillable="true" ma:taxonomy="true" ma:internalName="j6e6abcc5aa6497780910c80bd06071a" ma:taxonomyFieldName="Theme" ma:displayName="Theme" ma:default="" ma:fieldId="{36e6abcc-5aa6-4977-8091-0c80bd06071a}" ma:sspId="1b0b8d0d-d165-488e-a72b-f756f9e7fb2c" ma:termSetId="8badf63a-ff9d-4d4c-861b-18b9e3ef3cc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e7a6c-ece9-4bf4-b8cc-a50ea656881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1bbc3411-a731-4816-a503-7db0d51d1f1d}" ma:internalName="TaxCatchAll" ma:showField="CatchAllData" ma:web="a3ae7a6c-ece9-4bf4-b8cc-a50ea65688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bbc3411-a731-4816-a503-7db0d51d1f1d}" ma:internalName="TaxCatchAllLabel" ma:readOnly="true" ma:showField="CatchAllDataLabel" ma:web="a3ae7a6c-ece9-4bf4-b8cc-a50ea65688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59548-b09c-497a-90de-e0ad0ac16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5e2cbd350742acb8e1718addc14721 xmlns="5e7f8ba3-d925-4706-87e2-5316b66cc120">
      <Terms xmlns="http://schemas.microsoft.com/office/infopath/2007/PartnerControls"/>
    </oc5e2cbd350742acb8e1718addc14721>
    <kaab6bc54fc448a8b573310119dde037 xmlns="5e7f8ba3-d925-4706-87e2-5316b66cc120">
      <Terms xmlns="http://schemas.microsoft.com/office/infopath/2007/PartnerControls"/>
    </kaab6bc54fc448a8b573310119dde037>
    <jb4e31c9089946cf910bac0095b3d138 xmlns="5e7f8ba3-d925-4706-87e2-5316b66cc120">
      <Terms xmlns="http://schemas.microsoft.com/office/infopath/2007/PartnerControls"/>
    </jb4e31c9089946cf910bac0095b3d138>
    <j6e6abcc5aa6497780910c80bd06071a xmlns="5e7f8ba3-d925-4706-87e2-5316b66cc120">
      <Terms xmlns="http://schemas.microsoft.com/office/infopath/2007/PartnerControls"/>
    </j6e6abcc5aa6497780910c80bd06071a>
    <TaxCatchAll xmlns="a3ae7a6c-ece9-4bf4-b8cc-a50ea656881e"/>
  </documentManagement>
</p:properties>
</file>

<file path=customXml/itemProps1.xml><?xml version="1.0" encoding="utf-8"?>
<ds:datastoreItem xmlns:ds="http://schemas.openxmlformats.org/officeDocument/2006/customXml" ds:itemID="{DFC49C32-35BB-431F-B7C0-FD74E2D16F98}"/>
</file>

<file path=customXml/itemProps2.xml><?xml version="1.0" encoding="utf-8"?>
<ds:datastoreItem xmlns:ds="http://schemas.openxmlformats.org/officeDocument/2006/customXml" ds:itemID="{32ED227E-0117-40FA-98FE-DE79A9DB01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51BB1-6D14-42CC-B132-E1A07DD6788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267204f-9c9d-4dab-9f09-5ee10f5616a8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220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Virtual Fracture Clinic </vt:lpstr>
      <vt:lpstr>Name: Dr Divyansh Gulati  Title: Consultant in Emergency Medicine  Organisation: Milton Keynes University Hospital  Contact details: divyansh.gulati@mkuh.nhs.uk</vt:lpstr>
      <vt:lpstr>PowerPoint Presentation</vt:lpstr>
      <vt:lpstr>Limitations</vt:lpstr>
      <vt:lpstr>Current Practice…   </vt:lpstr>
      <vt:lpstr>PowerPoint Presentation</vt:lpstr>
      <vt:lpstr>PowerPoint Presentation</vt:lpstr>
      <vt:lpstr>Quick wins</vt:lpstr>
      <vt:lpstr>Lessons learnt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Sanderson</dc:creator>
  <cp:lastModifiedBy>Divyansh Gulati</cp:lastModifiedBy>
  <cp:revision>31</cp:revision>
  <dcterms:created xsi:type="dcterms:W3CDTF">2017-05-19T09:42:56Z</dcterms:created>
  <dcterms:modified xsi:type="dcterms:W3CDTF">2019-10-08T21:36:52Z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0x010100DA882BD984C5A8459899F670F49FBEDE</vt:lpwstr>
  </property>
  <property fmtid="{D5CDD505-2E9C-101B-9397-08002B2CF9AE}" pid="3" name="Document type">
    <vt:lpwstr/>
  </property>
  <property fmtid="{D5CDD505-2E9C-101B-9397-08002B2CF9AE}" pid="4" name="Theme">
    <vt:lpwstr/>
  </property>
  <property fmtid="{D5CDD505-2E9C-101B-9397-08002B2CF9AE}" pid="5" name="Project Name">
    <vt:lpwstr/>
  </property>
  <property fmtid="{D5CDD505-2E9C-101B-9397-08002B2CF9AE}" pid="6" name="Programme">
    <vt:lpwstr/>
  </property>
</Properties>
</file>